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97" r:id="rId3"/>
    <p:sldId id="263" r:id="rId4"/>
    <p:sldId id="265" r:id="rId5"/>
    <p:sldId id="358" r:id="rId6"/>
    <p:sldId id="348" r:id="rId7"/>
    <p:sldId id="345" r:id="rId8"/>
    <p:sldId id="350" r:id="rId9"/>
    <p:sldId id="357" r:id="rId10"/>
    <p:sldId id="352" r:id="rId11"/>
    <p:sldId id="347" r:id="rId12"/>
    <p:sldId id="346" r:id="rId13"/>
    <p:sldId id="351" r:id="rId14"/>
    <p:sldId id="349" r:id="rId15"/>
    <p:sldId id="353" r:id="rId16"/>
    <p:sldId id="354" r:id="rId17"/>
    <p:sldId id="355" r:id="rId18"/>
    <p:sldId id="356" r:id="rId19"/>
    <p:sldId id="331" r:id="rId20"/>
    <p:sldId id="497" r:id="rId21"/>
    <p:sldId id="264" r:id="rId22"/>
    <p:sldId id="332" r:id="rId23"/>
    <p:sldId id="343" r:id="rId24"/>
    <p:sldId id="344" r:id="rId25"/>
    <p:sldId id="330" r:id="rId26"/>
    <p:sldId id="260" r:id="rId27"/>
    <p:sldId id="261" r:id="rId28"/>
    <p:sldId id="267" r:id="rId29"/>
    <p:sldId id="259" r:id="rId30"/>
    <p:sldId id="324" r:id="rId31"/>
    <p:sldId id="257" r:id="rId32"/>
    <p:sldId id="266" r:id="rId33"/>
    <p:sldId id="284" r:id="rId34"/>
    <p:sldId id="283" r:id="rId35"/>
    <p:sldId id="304" r:id="rId36"/>
    <p:sldId id="281" r:id="rId37"/>
    <p:sldId id="274" r:id="rId38"/>
    <p:sldId id="275" r:id="rId39"/>
    <p:sldId id="273" r:id="rId40"/>
    <p:sldId id="280" r:id="rId41"/>
    <p:sldId id="306" r:id="rId42"/>
    <p:sldId id="285" r:id="rId43"/>
    <p:sldId id="286" r:id="rId44"/>
    <p:sldId id="359" r:id="rId45"/>
    <p:sldId id="398" r:id="rId46"/>
    <p:sldId id="298" r:id="rId47"/>
    <p:sldId id="299" r:id="rId48"/>
    <p:sldId id="478" r:id="rId49"/>
    <p:sldId id="307" r:id="rId50"/>
    <p:sldId id="360" r:id="rId51"/>
    <p:sldId id="361" r:id="rId52"/>
    <p:sldId id="362" r:id="rId53"/>
    <p:sldId id="363" r:id="rId54"/>
    <p:sldId id="365" r:id="rId55"/>
    <p:sldId id="366" r:id="rId56"/>
    <p:sldId id="367" r:id="rId57"/>
    <p:sldId id="290" r:id="rId58"/>
    <p:sldId id="291" r:id="rId59"/>
    <p:sldId id="295" r:id="rId60"/>
    <p:sldId id="292" r:id="rId61"/>
    <p:sldId id="337" r:id="rId62"/>
    <p:sldId id="479" r:id="rId63"/>
    <p:sldId id="318" r:id="rId64"/>
    <p:sldId id="314" r:id="rId65"/>
    <p:sldId id="315" r:id="rId66"/>
    <p:sldId id="316" r:id="rId67"/>
    <p:sldId id="317" r:id="rId68"/>
    <p:sldId id="319" r:id="rId69"/>
    <p:sldId id="320" r:id="rId70"/>
    <p:sldId id="333" r:id="rId71"/>
    <p:sldId id="334" r:id="rId72"/>
    <p:sldId id="335" r:id="rId73"/>
    <p:sldId id="336" r:id="rId74"/>
    <p:sldId id="484" r:id="rId75"/>
    <p:sldId id="439" r:id="rId76"/>
    <p:sldId id="440" r:id="rId77"/>
    <p:sldId id="441" r:id="rId78"/>
    <p:sldId id="442" r:id="rId79"/>
    <p:sldId id="460" r:id="rId80"/>
    <p:sldId id="379" r:id="rId81"/>
    <p:sldId id="461" r:id="rId82"/>
    <p:sldId id="493" r:id="rId83"/>
    <p:sldId id="443" r:id="rId84"/>
    <p:sldId id="489" r:id="rId85"/>
    <p:sldId id="490" r:id="rId86"/>
    <p:sldId id="444" r:id="rId87"/>
    <p:sldId id="492" r:id="rId88"/>
    <p:sldId id="445" r:id="rId89"/>
    <p:sldId id="491" r:id="rId90"/>
    <p:sldId id="446" r:id="rId91"/>
    <p:sldId id="447" r:id="rId92"/>
    <p:sldId id="448" r:id="rId93"/>
    <p:sldId id="449" r:id="rId94"/>
    <p:sldId id="452" r:id="rId95"/>
    <p:sldId id="495" r:id="rId96"/>
    <p:sldId id="450" r:id="rId97"/>
    <p:sldId id="451" r:id="rId98"/>
    <p:sldId id="453" r:id="rId99"/>
    <p:sldId id="496" r:id="rId100"/>
    <p:sldId id="494" r:id="rId101"/>
    <p:sldId id="454" r:id="rId102"/>
    <p:sldId id="455" r:id="rId103"/>
    <p:sldId id="456" r:id="rId104"/>
    <p:sldId id="457" r:id="rId105"/>
    <p:sldId id="328" r:id="rId106"/>
    <p:sldId id="329" r:id="rId107"/>
    <p:sldId id="381" r:id="rId108"/>
    <p:sldId id="380" r:id="rId109"/>
    <p:sldId id="384" r:id="rId110"/>
    <p:sldId id="385" r:id="rId111"/>
    <p:sldId id="386" r:id="rId112"/>
    <p:sldId id="389" r:id="rId113"/>
    <p:sldId id="436" r:id="rId114"/>
    <p:sldId id="485" r:id="rId115"/>
    <p:sldId id="424" r:id="rId116"/>
    <p:sldId id="387" r:id="rId117"/>
    <p:sldId id="388" r:id="rId118"/>
    <p:sldId id="390" r:id="rId119"/>
    <p:sldId id="425" r:id="rId120"/>
    <p:sldId id="426" r:id="rId121"/>
    <p:sldId id="427" r:id="rId122"/>
    <p:sldId id="428" r:id="rId123"/>
    <p:sldId id="429" r:id="rId124"/>
    <p:sldId id="430" r:id="rId125"/>
    <p:sldId id="277" r:id="rId126"/>
    <p:sldId id="431" r:id="rId127"/>
    <p:sldId id="432" r:id="rId128"/>
    <p:sldId id="433" r:id="rId129"/>
    <p:sldId id="434" r:id="rId130"/>
    <p:sldId id="468" r:id="rId131"/>
    <p:sldId id="470" r:id="rId132"/>
    <p:sldId id="472" r:id="rId133"/>
    <p:sldId id="473" r:id="rId134"/>
    <p:sldId id="392" r:id="rId135"/>
    <p:sldId id="480" r:id="rId136"/>
    <p:sldId id="481" r:id="rId137"/>
    <p:sldId id="342" r:id="rId138"/>
    <p:sldId id="482" r:id="rId139"/>
    <p:sldId id="338" r:id="rId140"/>
    <p:sldId id="341" r:id="rId141"/>
    <p:sldId id="483" r:id="rId142"/>
    <p:sldId id="339" r:id="rId143"/>
    <p:sldId id="487" r:id="rId14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2" autoAdjust="0"/>
    <p:restoredTop sz="93875" autoAdjust="0"/>
  </p:normalViewPr>
  <p:slideViewPr>
    <p:cSldViewPr>
      <p:cViewPr varScale="1">
        <p:scale>
          <a:sx n="82" d="100"/>
          <a:sy n="82" d="100"/>
        </p:scale>
        <p:origin x="-1864" y="-11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20" Type="http://schemas.openxmlformats.org/officeDocument/2006/relationships/slide" Target="slides/slide119.xml"/><Relationship Id="rId121" Type="http://schemas.openxmlformats.org/officeDocument/2006/relationships/slide" Target="slides/slide120.xml"/><Relationship Id="rId122" Type="http://schemas.openxmlformats.org/officeDocument/2006/relationships/slide" Target="slides/slide121.xml"/><Relationship Id="rId123" Type="http://schemas.openxmlformats.org/officeDocument/2006/relationships/slide" Target="slides/slide122.xml"/><Relationship Id="rId124" Type="http://schemas.openxmlformats.org/officeDocument/2006/relationships/slide" Target="slides/slide123.xml"/><Relationship Id="rId125" Type="http://schemas.openxmlformats.org/officeDocument/2006/relationships/slide" Target="slides/slide124.xml"/><Relationship Id="rId126" Type="http://schemas.openxmlformats.org/officeDocument/2006/relationships/slide" Target="slides/slide125.xml"/><Relationship Id="rId127" Type="http://schemas.openxmlformats.org/officeDocument/2006/relationships/slide" Target="slides/slide126.xml"/><Relationship Id="rId128" Type="http://schemas.openxmlformats.org/officeDocument/2006/relationships/slide" Target="slides/slide127.xml"/><Relationship Id="rId129" Type="http://schemas.openxmlformats.org/officeDocument/2006/relationships/slide" Target="slides/slide1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slide" Target="slides/slide94.xml"/><Relationship Id="rId96" Type="http://schemas.openxmlformats.org/officeDocument/2006/relationships/slide" Target="slides/slide95.xml"/><Relationship Id="rId101" Type="http://schemas.openxmlformats.org/officeDocument/2006/relationships/slide" Target="slides/slide100.xml"/><Relationship Id="rId102" Type="http://schemas.openxmlformats.org/officeDocument/2006/relationships/slide" Target="slides/slide101.xml"/><Relationship Id="rId103" Type="http://schemas.openxmlformats.org/officeDocument/2006/relationships/slide" Target="slides/slide102.xml"/><Relationship Id="rId104" Type="http://schemas.openxmlformats.org/officeDocument/2006/relationships/slide" Target="slides/slide103.xml"/><Relationship Id="rId105" Type="http://schemas.openxmlformats.org/officeDocument/2006/relationships/slide" Target="slides/slide104.xml"/><Relationship Id="rId106" Type="http://schemas.openxmlformats.org/officeDocument/2006/relationships/slide" Target="slides/slide105.xml"/><Relationship Id="rId107" Type="http://schemas.openxmlformats.org/officeDocument/2006/relationships/slide" Target="slides/slide106.xml"/><Relationship Id="rId108" Type="http://schemas.openxmlformats.org/officeDocument/2006/relationships/slide" Target="slides/slide107.xml"/><Relationship Id="rId109" Type="http://schemas.openxmlformats.org/officeDocument/2006/relationships/slide" Target="slides/slide108.xml"/><Relationship Id="rId97" Type="http://schemas.openxmlformats.org/officeDocument/2006/relationships/slide" Target="slides/slide96.xml"/><Relationship Id="rId98" Type="http://schemas.openxmlformats.org/officeDocument/2006/relationships/slide" Target="slides/slide97.xml"/><Relationship Id="rId99" Type="http://schemas.openxmlformats.org/officeDocument/2006/relationships/slide" Target="slides/slide98.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00" Type="http://schemas.openxmlformats.org/officeDocument/2006/relationships/slide" Target="slides/slide99.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30" Type="http://schemas.openxmlformats.org/officeDocument/2006/relationships/slide" Target="slides/slide129.xml"/><Relationship Id="rId131" Type="http://schemas.openxmlformats.org/officeDocument/2006/relationships/slide" Target="slides/slide130.xml"/><Relationship Id="rId132" Type="http://schemas.openxmlformats.org/officeDocument/2006/relationships/slide" Target="slides/slide131.xml"/><Relationship Id="rId133" Type="http://schemas.openxmlformats.org/officeDocument/2006/relationships/slide" Target="slides/slide132.xml"/><Relationship Id="rId134" Type="http://schemas.openxmlformats.org/officeDocument/2006/relationships/slide" Target="slides/slide133.xml"/><Relationship Id="rId135" Type="http://schemas.openxmlformats.org/officeDocument/2006/relationships/slide" Target="slides/slide134.xml"/><Relationship Id="rId136" Type="http://schemas.openxmlformats.org/officeDocument/2006/relationships/slide" Target="slides/slide135.xml"/><Relationship Id="rId137" Type="http://schemas.openxmlformats.org/officeDocument/2006/relationships/slide" Target="slides/slide136.xml"/><Relationship Id="rId138" Type="http://schemas.openxmlformats.org/officeDocument/2006/relationships/slide" Target="slides/slide137.xml"/><Relationship Id="rId139" Type="http://schemas.openxmlformats.org/officeDocument/2006/relationships/slide" Target="slides/slide13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110" Type="http://schemas.openxmlformats.org/officeDocument/2006/relationships/slide" Target="slides/slide109.xml"/><Relationship Id="rId111" Type="http://schemas.openxmlformats.org/officeDocument/2006/relationships/slide" Target="slides/slide110.xml"/><Relationship Id="rId112" Type="http://schemas.openxmlformats.org/officeDocument/2006/relationships/slide" Target="slides/slide111.xml"/><Relationship Id="rId113" Type="http://schemas.openxmlformats.org/officeDocument/2006/relationships/slide" Target="slides/slide112.xml"/><Relationship Id="rId114" Type="http://schemas.openxmlformats.org/officeDocument/2006/relationships/slide" Target="slides/slide113.xml"/><Relationship Id="rId115" Type="http://schemas.openxmlformats.org/officeDocument/2006/relationships/slide" Target="slides/slide114.xml"/><Relationship Id="rId116" Type="http://schemas.openxmlformats.org/officeDocument/2006/relationships/slide" Target="slides/slide115.xml"/><Relationship Id="rId117" Type="http://schemas.openxmlformats.org/officeDocument/2006/relationships/slide" Target="slides/slide116.xml"/><Relationship Id="rId118" Type="http://schemas.openxmlformats.org/officeDocument/2006/relationships/slide" Target="slides/slide117.xml"/><Relationship Id="rId119" Type="http://schemas.openxmlformats.org/officeDocument/2006/relationships/slide" Target="slides/slide1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 Id="rId140" Type="http://schemas.openxmlformats.org/officeDocument/2006/relationships/slide" Target="slides/slide139.xml"/><Relationship Id="rId141" Type="http://schemas.openxmlformats.org/officeDocument/2006/relationships/slide" Target="slides/slide140.xml"/><Relationship Id="rId142" Type="http://schemas.openxmlformats.org/officeDocument/2006/relationships/slide" Target="slides/slide141.xml"/><Relationship Id="rId143" Type="http://schemas.openxmlformats.org/officeDocument/2006/relationships/slide" Target="slides/slide142.xml"/><Relationship Id="rId144" Type="http://schemas.openxmlformats.org/officeDocument/2006/relationships/slide" Target="slides/slide143.xml"/><Relationship Id="rId145" Type="http://schemas.openxmlformats.org/officeDocument/2006/relationships/printerSettings" Target="printerSettings/printerSettings1.bin"/><Relationship Id="rId146" Type="http://schemas.openxmlformats.org/officeDocument/2006/relationships/presProps" Target="presProps.xml"/><Relationship Id="rId147" Type="http://schemas.openxmlformats.org/officeDocument/2006/relationships/viewProps" Target="viewProps.xml"/><Relationship Id="rId148" Type="http://schemas.openxmlformats.org/officeDocument/2006/relationships/theme" Target="theme/theme1.xml"/><Relationship Id="rId149"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traceFormat>
        <inkml:channelProperties>
          <inkml:channelProperty channel="X" name="resolution" value="62.13592" units="1/cm"/>
          <inkml:channelProperty channel="Y" name="resolution" value="61.71429" units="1/cm"/>
        </inkml:channelProperties>
      </inkml:inkSource>
      <inkml:timestamp xml:id="ts0" timeString="2015-09-04T07:11:26.507"/>
    </inkml:context>
    <inkml:brush xml:id="br0">
      <inkml:brushProperty name="width" value="0.08819" units="cm"/>
      <inkml:brushProperty name="height" value="0.35278" units="cm"/>
      <inkml:brushProperty name="color" value="#00B050"/>
      <inkml:brushProperty name="transparency" value="170"/>
      <inkml:brushProperty name="tip" value="rectangle"/>
      <inkml:brushProperty name="rasterOp" value="maskPen"/>
      <inkml:brushProperty name="fitToCurve" value="1"/>
      <inkml:brushProperty name="ignorePressure" value="1"/>
    </inkml:brush>
  </inkml:definitions>
  <inkml:trace contextRef="#ctx0" brushRef="#br0">127 166,'18'0,"-1"17,1-17,0 0,-1 0,18 0,-17 0,17 0,-17 0,-1 0,18 0,-17-17,-1 17,1 0,0-16,-1 16,1 0,-1 0,1 0,0 0,-1 0,-17-16,18 16,-1 0,1 0,-1 0,1-17,0 17,-1 0,1 0,-1 0,1 0,-1 0,1 0,17 0,-17 0,-1 0,1 0,17 0,18 0,-36 0,36 0,-35 0,17 0,35 0,-17 0,-36 0,1 0,0 0,-1 0,1 0,-1 0,1 0,-1 0,1 0,0 0,-1 0,1 17,-1-17,1 0,0 0,-1 0,1 0,-1 0,1 0,-1 16,1-16,0 0,-1 0,1 0,-1 0,1 0,-1 16,1-16,-18 17,18-17,-1 0,1 0,-1 0,1 0,-1 0,19 0,-19 0,1 0,-1 0,1 0,0 0,-1-17,1 17,-1 0,1 0,-1 0,1 0,0 0,-1 0,1 0,-1 0,1 0,-18-16,17 16,1 0,0 0,-54 0,1 16,-17 1,-1 16,-17-17,34 1,1-1,0 0,17 1,1-17,-1 0,1 0,-1 16,1-16,-1 0,0 0,-17 0,18 0,-1 0,1 0,-1 17,0-17,1 0,-1 0,1 0,-1 0,1 0,-1 0,0 0,1 0,-18 0,17 0,0 0,1 0,-1 0,1 0,-1 0,1 0,-1 0,0 0,1 0,-1 0,1 0,-1 0,1 0,-1 0,-17 0,17 0,1 0,-1 0,1 0,-1 0,0 0,1 0,-1 0,1 0,-1 0,0 0,1 16,-1-16,1 0,-18 0,17 17,0-17,1 0,-1 0,1 0,-1 0,1 16,-1-16,0 0,1 0,-1 0,1 16,-1-16,1 0,-1 0,0 0,1 0,-1 0,1 0,-1 0,0 0,1 0,-1 0,1 0,-1 0,1 0,-1 0,0 0,1 0,-1 0,1 0,-1 0,1 0,-1 0,0 0,1 0,-1 0,1 0,-1-16,1 16,-1 0,36 0,-1 0,1 0,-1 0,1 0,-1 0,1 16,0-16,-1 0,1 0,-1 17,1-1,-1 1,1-17,0 0,-1 16,1-16,-1 16,1-16,17 0,0 0,-17 0,17 0,-17 0,-1 0,1 0,-1 0,1 0,-1 0,1 0,0 0,-1 0,1 0,-1 0,1 0,-1 0,1 0,0 0,-1 0,1 0,-1 0,1 0,-1 0,1 0,0 0,-1 0,1 0,-1 0,1 0,17 0,-17 0,-1 0,1 0,-1 0,1 0,0 0,-1 0,1 0,-1 0,1 0,-1 0,1 0,0 17,-1-17,1 0,-1 0,1 0,-1 0,1 0,0 0,-1 0,1 0,-1 0,1 0,0 0,-1 0,1 0,-1 0,1 0,-1 0,1 0,0 0,-1 0,1 0,-1 0,1 0,-1 0,1 0,0 0,-1 0,1 0,-1-17,1 17,-1 0,-17-16,18 16,0 0,-1 0,1 0,-18-16,17 16,1 0,-18-17,18 17,-1 0,1 0,-1 0,1 0,-18-16,17 16,1 0,0 0,-1 0,1 0,-1 0,-17-17,18 17,-1 0,1 0,0-16,-1 16,1 0,-1-16,1 16,-1 0,1 0,-18-17,0 1,0-1,0 1,0-1,0 1,0 0,-18-1,18 1,-17-1,17 1,0-1,0 1,-18 16,18-16,0-1,0 1,-17 16,-1 0,1 0,-1 0,0 0,1 0,-1 0,1 0,-1 0,1 0,-1 0,0 0,1 0,-1 0,1 0,-1 0,1-17,-1 17,0 0,1-16,-1 16,1 0,-1 0,0 0,1 0,-1 0,1 0,-1-16,1 16,-1 0,0 0,1 0,-1 0,1 0,-1 0,18-17,-17 17,-1 0,0 0,1 0,-1 0,1 0,-1 0,1 0,-1 0,0 0,1 0,-1 0,1 0,-1 0,0 0,18-16,-17 16,-1 0,1 0,-1 0,1 0,-1 0,0 0,1 0,-1 0,1 0,-1 0,1 0,-1 0,0 0,1 0,-1 0,1 0,-1 0,1 0,-1 0,0 0,1 0,-1 0,1 0,-1 0,0 0,1 0,-1 0,1 0,-1 0,1 0,-1 0,0 0,1 0,-1 0,1 0,-1 0,1 0,-1 0,0 0,1 0,-1 0,1 0,-1 0,1 0,-1 0,0 0,1 0,-1 0,1 0,-1 0,0 16,1-16,-1 0,1 0,-1 0,1 0,17 17,-18-17,0 0,1 0,-1 0,1 0,-1 0,1 0,-1 0,18 16,-18-16,1 16,-1-16,1 17,-1-17,18 16,-17-16,-1 0,0 0,1 0,17 17,0-1,0 0,-18 1,18-1,0 1,0-1,0 1,0-1,0 0,0 1,0-1,0 1,0-1,0 1,0-1,0 0,18-16,-1 0,-17 17,18-17,0 0,-18 16,17-16,1 0,-18 17,17-17,1 0,-1 0,1 0,0 0,-1 0,1 16,-1-16,1 0,-1 0,1 0,0 0,-1 0,1 0,-1 0,1 0,-1 0,1 0,0 0,-1 0,1 0,-1 0,1 0,0 0,-1 0,1 0,-1 0,1 0,-1 0,1 0,0 0,-1 0,1 0,-1 0,1 0,-1 0,1-16,0 16,-1 0,1 0,-1 0,1 0,-1 0,1 0,0 0,-1 0,1 0,-1 0,1 0,0 0,-1-17,1 17,-1 0,1 0,-1 0,1 0,0 0,-1 0,1 0,-1 0,1 0,-1 0,1-16,0 16,-1 0,1 0,-1 0,1 0,-1 0,1 0,0 0,-1 0,1 0,-1 0,1 0,0 0,-1 0,1 0,-1 0,1 0,-1 0,1 0,0 0,-1 0,1 0,-1 0,1 0,-1 0,1 0,0-17,-1 17,1 0,-1 0,1 0,-1-16,1 16,0 0,-1 0,1 0,-1 0,1 0,-18-16,18 16,-1 0,1 0,-1 0,1-17,-1 17,1 0,0 0,-1 0,1 0,-1-16,1 16,-1 0,1 0,0-17,-1 17,1 0,-1 0,1 0,-1 0,1 0,-36 0,1 0</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20" name="Footer Placeholder 19"/>
          <p:cNvSpPr>
            <a:spLocks noGrp="1"/>
          </p:cNvSpPr>
          <p:nvPr>
            <p:ph type="ftr" sz="quarter" idx="11"/>
          </p:nvPr>
        </p:nvSpPr>
        <p:spPr/>
        <p:txBody>
          <a:bodyPr/>
          <a:lstStyle>
            <a:extLst/>
          </a:lstStyle>
          <a:p>
            <a:endParaRPr lang="en-US"/>
          </a:p>
        </p:txBody>
      </p:sp>
      <p:sp>
        <p:nvSpPr>
          <p:cNvPr id="10" name="Slide Number Placeholder 9"/>
          <p:cNvSpPr>
            <a:spLocks noGrp="1"/>
          </p:cNvSpPr>
          <p:nvPr>
            <p:ph type="sldNum" sz="quarter" idx="12"/>
          </p:nvPr>
        </p:nvSpPr>
        <p:spPr/>
        <p:txBody>
          <a:bodyPr/>
          <a:lstStyle>
            <a:extLst/>
          </a:lstStyle>
          <a:p>
            <a:fld id="{EB2FE8B1-F26A-4D70-8663-EB2C9F3B5AC9}" type="slidenum">
              <a:rPr lang="en-US" smtClean="0"/>
              <a:pPr/>
              <a:t>‹#›</a:t>
            </a:fld>
            <a:endParaRPr lang="en-US"/>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5" name="Footer Placeholder 4"/>
          <p:cNvSpPr>
            <a:spLocks noGrp="1"/>
          </p:cNvSpPr>
          <p:nvPr>
            <p:ph type="ftr" sz="quarter" idx="11"/>
          </p:nvPr>
        </p:nvSpPr>
        <p:spPr/>
        <p:txBody>
          <a:bodyPr/>
          <a:lstStyle>
            <a:extLst/>
          </a:lstStyle>
          <a:p>
            <a:endParaRPr lang="en-US"/>
          </a:p>
        </p:txBody>
      </p:sp>
      <p:sp>
        <p:nvSpPr>
          <p:cNvPr id="6" name="Slide Number Placeholder 5"/>
          <p:cNvSpPr>
            <a:spLocks noGrp="1"/>
          </p:cNvSpPr>
          <p:nvPr>
            <p:ph type="sldNum" sz="quarter" idx="12"/>
          </p:nvPr>
        </p:nvSpPr>
        <p:spPr/>
        <p:txBody>
          <a:bodyPr/>
          <a:lstStyle>
            <a:extLst/>
          </a:lstStyle>
          <a:p>
            <a:fld id="{EB2FE8B1-F26A-4D70-8663-EB2C9F3B5AC9}" type="slidenum">
              <a:rPr lang="en-US" smtClean="0"/>
              <a:pPr/>
              <a:t>‹#›</a:t>
            </a:fld>
            <a:endParaRPr lang="en-US"/>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8" name="Footer Placeholder 7"/>
          <p:cNvSpPr>
            <a:spLocks noGrp="1"/>
          </p:cNvSpPr>
          <p:nvPr>
            <p:ph type="ftr" sz="quarter" idx="11"/>
          </p:nvPr>
        </p:nvSpPr>
        <p:spPr/>
        <p:txBody>
          <a:bodyPr/>
          <a:lstStyle>
            <a:extLst/>
          </a:lstStyle>
          <a:p>
            <a:endParaRPr lang="en-US"/>
          </a:p>
        </p:txBody>
      </p:sp>
      <p:sp>
        <p:nvSpPr>
          <p:cNvPr id="9" name="Slide Number Placeholder 8"/>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4" name="Footer Placeholder 3"/>
          <p:cNvSpPr>
            <a:spLocks noGrp="1"/>
          </p:cNvSpPr>
          <p:nvPr>
            <p:ph type="ftr" sz="quarter" idx="11"/>
          </p:nvPr>
        </p:nvSpPr>
        <p:spPr/>
        <p:txBody>
          <a:bodyPr/>
          <a:lstStyle>
            <a:extLst/>
          </a:lstStyle>
          <a:p>
            <a:endParaRPr lang="en-US"/>
          </a:p>
        </p:txBody>
      </p:sp>
      <p:sp>
        <p:nvSpPr>
          <p:cNvPr id="5" name="Slide Number Placeholder 4"/>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2" name="Date Placeholder 1"/>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3" name="Footer Placeholder 2"/>
          <p:cNvSpPr>
            <a:spLocks noGrp="1"/>
          </p:cNvSpPr>
          <p:nvPr>
            <p:ph type="ftr" sz="quarter" idx="11"/>
          </p:nvPr>
        </p:nvSpPr>
        <p:spPr/>
        <p:txBody>
          <a:bodyPr/>
          <a:lstStyle>
            <a:extLst/>
          </a:lstStyle>
          <a:p>
            <a:endParaRPr lang="en-US"/>
          </a:p>
        </p:txBody>
      </p:sp>
      <p:sp>
        <p:nvSpPr>
          <p:cNvPr id="4" name="Slide Number Placeholder 3"/>
          <p:cNvSpPr>
            <a:spLocks noGrp="1"/>
          </p:cNvSpPr>
          <p:nvPr>
            <p:ph type="sldNum" sz="quarter" idx="12"/>
          </p:nvPr>
        </p:nvSpPr>
        <p:spPr/>
        <p:txBody>
          <a:bodyPr/>
          <a:lstStyle>
            <a:extLst/>
          </a:lstStyle>
          <a:p>
            <a:fld id="{EB2FE8B1-F26A-4D70-8663-EB2C9F3B5AC9}" type="slidenum">
              <a:rPr lang="en-US" smtClean="0"/>
              <a:pPr/>
              <a:t>‹#›</a:t>
            </a:fld>
            <a:endParaRPr lang="en-US"/>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B2FE8B1-F26A-4D70-8663-EB2C9F3B5AC9}"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A0CAE77-B943-479A-BEEC-6F3C6F1825EB}" type="datetimeFigureOut">
              <a:rPr lang="en-US" smtClean="0"/>
              <a:pPr/>
              <a:t>8/2/17</a:t>
            </a:fld>
            <a:endParaRPr lang="en-US"/>
          </a:p>
        </p:txBody>
      </p:sp>
      <p:sp>
        <p:nvSpPr>
          <p:cNvPr id="6" name="Footer Placeholder 5"/>
          <p:cNvSpPr>
            <a:spLocks noGrp="1"/>
          </p:cNvSpPr>
          <p:nvPr>
            <p:ph type="ftr" sz="quarter" idx="11"/>
          </p:nvPr>
        </p:nvSpPr>
        <p:spPr/>
        <p:txBody>
          <a:bodyPr/>
          <a:lstStyle>
            <a:extLst/>
          </a:lstStyle>
          <a:p>
            <a:endParaRPr lang="en-US"/>
          </a:p>
        </p:txBody>
      </p:sp>
      <p:sp>
        <p:nvSpPr>
          <p:cNvPr id="7" name="Slide Number Placeholder 6"/>
          <p:cNvSpPr>
            <a:spLocks noGrp="1"/>
          </p:cNvSpPr>
          <p:nvPr>
            <p:ph type="sldNum" sz="quarter" idx="12"/>
          </p:nvPr>
        </p:nvSpPr>
        <p:spPr/>
        <p:txBody>
          <a:bodyPr/>
          <a:lstStyle>
            <a:extLst/>
          </a:lstStyle>
          <a:p>
            <a:fld id="{EB2FE8B1-F26A-4D70-8663-EB2C9F3B5AC9}" type="slidenum">
              <a:rPr lang="en-US" smtClean="0"/>
              <a:pPr/>
              <a:t>‹#›</a:t>
            </a:fld>
            <a:endParaRPr lang="en-US"/>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4A0CAE77-B943-479A-BEEC-6F3C6F1825EB}" type="datetimeFigureOut">
              <a:rPr lang="en-US" smtClean="0"/>
              <a:pPr/>
              <a:t>8/2/17</a:t>
            </a:fld>
            <a:endParaRPr lang="en-US"/>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en-US"/>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EB2FE8B1-F26A-4D70-8663-EB2C9F3B5AC9}" type="slidenum">
              <a:rPr lang="en-US" smtClean="0"/>
              <a:pPr/>
              <a:t>‹#›</a:t>
            </a:fld>
            <a:endParaRPr lang="en-US"/>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1.jpe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2.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3.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jpeg"/><Relationship Id="rId3" Type="http://schemas.openxmlformats.org/officeDocument/2006/relationships/image" Target="../media/image68.gif"/></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keydata.com/sql/sql-index.html" TargetMode="Externa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gi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jpeg"/><Relationship Id="rId3" Type="http://schemas.openxmlformats.org/officeDocument/2006/relationships/image" Target="../media/image18.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Oxford_English_Dictionary" TargetMode="Externa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upwork.com/hire/sql-programmers/" TargetMode="External"/><Relationship Id="rId3" Type="http://schemas.openxmlformats.org/officeDocument/2006/relationships/hyperlink" Target="https://www.upwork.com/hire/nosql-freelancer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 Id="rId3" Type="http://schemas.openxmlformats.org/officeDocument/2006/relationships/image" Target="../media/image23.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jpeg"/><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4" Type="http://schemas.openxmlformats.org/officeDocument/2006/relationships/image" Target="../media/image32.jpe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30.jpeg"/></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2.xml"/><Relationship Id="rId2" Type="http://schemas.openxmlformats.org/officeDocument/2006/relationships/image" Target="../media/image3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ustomXml" Target="../ink/ink1.xml"/><Relationship Id="rId4" Type="http://schemas.openxmlformats.org/officeDocument/2006/relationships/image" Target="../media/image38.emf"/><Relationship Id="rId1" Type="http://schemas.openxmlformats.org/officeDocument/2006/relationships/slideLayout" Target="../slideLayouts/slideLayout2.xml"/><Relationship Id="rId2" Type="http://schemas.openxmlformats.org/officeDocument/2006/relationships/image" Target="../media/image37.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50.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4" Type="http://schemas.openxmlformats.org/officeDocument/2006/relationships/hyperlink" Target="http://www.1keydata.com/sql/sqllike.html" TargetMode="External"/><Relationship Id="rId1" Type="http://schemas.openxmlformats.org/officeDocument/2006/relationships/slideLayout" Target="../slideLayouts/slideLayout2.xml"/><Relationship Id="rId2" Type="http://schemas.openxmlformats.org/officeDocument/2006/relationships/hyperlink" Target="http://www.1keydata.com/sql/sql.html"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www.1keydata.com/sql/sql-commands.html" TargetMode="External"/><Relationship Id="rId4" Type="http://schemas.openxmlformats.org/officeDocument/2006/relationships/hyperlink" Target="http://www.1keydata.com/sql/sqlwhere.html" TargetMode="External"/><Relationship Id="rId5" Type="http://schemas.openxmlformats.org/officeDocument/2006/relationships/hyperlink" Target="http://www.1keydata.com/sql/sql-wildcard.html" TargetMode="External"/><Relationship Id="rId1" Type="http://schemas.openxmlformats.org/officeDocument/2006/relationships/slideLayout" Target="../slideLayouts/slideLayout2.xml"/><Relationship Id="rId2" Type="http://schemas.openxmlformats.org/officeDocument/2006/relationships/hyperlink" Target="http://www.1keydata.com/sql/sql.html"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keydata.com/sql/sql.html" TargetMode="External"/><Relationship Id="rId3" Type="http://schemas.openxmlformats.org/officeDocument/2006/relationships/hyperlink" Target="http://www.1keydata.com/sql/sql-commands.html"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1keydata.com/sql/sql.html" TargetMode="External"/><Relationship Id="rId3" Type="http://schemas.openxmlformats.org/officeDocument/2006/relationships/hyperlink" Target="http://www.1keydata.com/sql/sql-commands.html"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 Id="rId3" Type="http://schemas.openxmlformats.org/officeDocument/2006/relationships/image" Target="../media/image7.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9.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0.jpe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jpe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jpe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8.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 Id="rId3" Type="http://schemas.openxmlformats.org/officeDocument/2006/relationships/image" Target="../media/image5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5.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8305800" cy="1828800"/>
          </a:xfrm>
          <a:solidFill>
            <a:schemeClr val="accent1">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normAutofit fontScale="90000"/>
          </a:bodyPr>
          <a:lstStyle/>
          <a:p>
            <a:r>
              <a:rPr lang="en-US" b="1" dirty="0" smtClean="0">
                <a:solidFill>
                  <a:srgbClr val="0070C0"/>
                </a:solidFill>
                <a:latin typeface="Arial" pitchFamily="34" charset="0"/>
                <a:cs typeface="Arial" pitchFamily="34" charset="0"/>
              </a:rPr>
              <a:t>                    </a:t>
            </a:r>
            <a:r>
              <a:rPr lang="en-US" sz="9800" b="1" dirty="0" smtClean="0">
                <a:solidFill>
                  <a:srgbClr val="0070C0"/>
                </a:solidFill>
                <a:latin typeface="Arial" pitchFamily="34" charset="0"/>
                <a:cs typeface="Arial" pitchFamily="34" charset="0"/>
              </a:rPr>
              <a:t>SQL</a:t>
            </a:r>
            <a:r>
              <a:rPr lang="en-US" b="1" dirty="0" smtClean="0">
                <a:solidFill>
                  <a:srgbClr val="0070C0"/>
                </a:solidFill>
                <a:latin typeface="Arial" pitchFamily="34" charset="0"/>
                <a:cs typeface="Arial" pitchFamily="34" charset="0"/>
              </a:rPr>
              <a:t/>
            </a:r>
            <a:br>
              <a:rPr lang="en-US" b="1" dirty="0" smtClean="0">
                <a:solidFill>
                  <a:srgbClr val="0070C0"/>
                </a:solidFill>
                <a:latin typeface="Arial" pitchFamily="34" charset="0"/>
                <a:cs typeface="Arial" pitchFamily="34" charset="0"/>
              </a:rPr>
            </a:br>
            <a:r>
              <a:rPr lang="en-US" b="1" dirty="0" smtClean="0">
                <a:solidFill>
                  <a:srgbClr val="0070C0"/>
                </a:solidFill>
                <a:latin typeface="Arial" pitchFamily="34" charset="0"/>
                <a:cs typeface="Arial" pitchFamily="34" charset="0"/>
              </a:rPr>
              <a:t>     </a:t>
            </a:r>
            <a:r>
              <a:rPr lang="en-US" b="1" dirty="0" smtClean="0">
                <a:solidFill>
                  <a:srgbClr val="002060"/>
                </a:solidFill>
                <a:latin typeface="Arial" pitchFamily="34" charset="0"/>
                <a:cs typeface="Arial" pitchFamily="34" charset="0"/>
              </a:rPr>
              <a:t>(</a:t>
            </a:r>
            <a:r>
              <a:rPr lang="en-US" b="1" u="sng" dirty="0" smtClean="0">
                <a:solidFill>
                  <a:srgbClr val="002060"/>
                </a:solidFill>
                <a:latin typeface="Arial" pitchFamily="34" charset="0"/>
                <a:cs typeface="Arial" pitchFamily="34" charset="0"/>
              </a:rPr>
              <a:t>Structured</a:t>
            </a:r>
            <a:r>
              <a:rPr lang="en-US" b="1" u="sng" dirty="0" smtClean="0">
                <a:solidFill>
                  <a:srgbClr val="002060"/>
                </a:solidFill>
              </a:rPr>
              <a:t> Query Language</a:t>
            </a:r>
            <a:r>
              <a:rPr lang="en-US" b="1" dirty="0" smtClean="0">
                <a:solidFill>
                  <a:srgbClr val="002060"/>
                </a:solidFill>
              </a:rPr>
              <a:t>)</a:t>
            </a:r>
            <a:endParaRPr lang="en-US" b="1" dirty="0">
              <a:solidFill>
                <a:srgbClr val="002060"/>
              </a:solidFill>
            </a:endParaRPr>
          </a:p>
        </p:txBody>
      </p:sp>
      <p:sp>
        <p:nvSpPr>
          <p:cNvPr id="3" name="Subtitle 2"/>
          <p:cNvSpPr>
            <a:spLocks noGrp="1"/>
          </p:cNvSpPr>
          <p:nvPr>
            <p:ph type="subTitle" idx="1"/>
          </p:nvPr>
        </p:nvSpPr>
        <p:spPr>
          <a:xfrm>
            <a:off x="5334000" y="5867400"/>
            <a:ext cx="3276600" cy="783264"/>
          </a:xfrm>
        </p:spPr>
        <p:txBody>
          <a:bodyPr/>
          <a:lstStyle/>
          <a:p>
            <a:r>
              <a:rPr lang="en-US" dirty="0" err="1" smtClean="0">
                <a:solidFill>
                  <a:schemeClr val="bg1"/>
                </a:solidFill>
              </a:rPr>
              <a:t>Sarower</a:t>
            </a:r>
            <a:r>
              <a:rPr lang="en-US" dirty="0" smtClean="0">
                <a:solidFill>
                  <a:schemeClr val="bg1"/>
                </a:solidFill>
              </a:rPr>
              <a:t> </a:t>
            </a:r>
            <a:r>
              <a:rPr lang="en-US" dirty="0" err="1" smtClean="0">
                <a:solidFill>
                  <a:schemeClr val="bg1"/>
                </a:solidFill>
              </a:rPr>
              <a:t>Ahmmed</a:t>
            </a:r>
            <a:endParaRPr lang="en-US" dirty="0">
              <a:solidFill>
                <a:schemeClr val="bg1"/>
              </a:solidFill>
            </a:endParaRPr>
          </a:p>
        </p:txBody>
      </p:sp>
      <p:pic>
        <p:nvPicPr>
          <p:cNvPr id="5" name="Picture 4" descr="sql.jpg"/>
          <p:cNvPicPr>
            <a:picLocks noChangeAspect="1"/>
          </p:cNvPicPr>
          <p:nvPr/>
        </p:nvPicPr>
        <p:blipFill>
          <a:blip r:embed="rId2"/>
          <a:stretch>
            <a:fillRect/>
          </a:stretch>
        </p:blipFill>
        <p:spPr>
          <a:xfrm>
            <a:off x="2514600" y="2908300"/>
            <a:ext cx="4201457" cy="3111500"/>
          </a:xfrm>
          <a:prstGeom prst="roundRect">
            <a:avLst>
              <a:gd name="adj" fmla="val 8594"/>
            </a:avLst>
          </a:prstGeom>
          <a:solidFill>
            <a:srgbClr val="FFFFFF">
              <a:shade val="85000"/>
            </a:srgbClr>
          </a:solidFill>
          <a:ln>
            <a:noFill/>
          </a:ln>
          <a:effectLst>
            <a:outerShdw blurRad="225425" dist="50800" dir="5220000" algn="ctr">
              <a:srgbClr val="000000">
                <a:alpha val="33000"/>
              </a:srgbClr>
            </a:outerShdw>
            <a:reflection blurRad="12700" stA="47000" endPos="28000" dist="5000" dir="5400000" sy="-100000" algn="bl" rotWithShape="0"/>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35608" y="1600200"/>
            <a:ext cx="6797598" cy="3886198"/>
          </a:xfrm>
        </p:spPr>
      </p:pic>
    </p:spTree>
    <p:extLst>
      <p:ext uri="{BB962C8B-B14F-4D97-AF65-F5344CB8AC3E}">
        <p14:creationId xmlns:p14="http://schemas.microsoft.com/office/powerpoint/2010/main" val="2030504965"/>
      </p:ext>
    </p:extLst>
  </p:cSld>
  <p:clrMapOvr>
    <a:masterClrMapping/>
  </p:clrMapOvr>
  <p:timing>
    <p:tnLst>
      <p:par>
        <p:cTn xmlns:p14="http://schemas.microsoft.com/office/powerpoint/2010/mai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00" y="228602"/>
            <a:ext cx="8585100" cy="5486398"/>
          </a:xfrm>
          <a:prstGeom prst="rect">
            <a:avLst/>
          </a:prstGeom>
        </p:spPr>
      </p:pic>
      <p:graphicFrame>
        <p:nvGraphicFramePr>
          <p:cNvPr id="23" name="Table 22"/>
          <p:cNvGraphicFramePr>
            <a:graphicFrameLocks noGrp="1"/>
          </p:cNvGraphicFramePr>
          <p:nvPr/>
        </p:nvGraphicFramePr>
        <p:xfrm>
          <a:off x="5791200" y="2057400"/>
          <a:ext cx="2971800" cy="370840"/>
        </p:xfrm>
        <a:graphic>
          <a:graphicData uri="http://schemas.openxmlformats.org/drawingml/2006/table">
            <a:tbl>
              <a:tblPr firstRow="1" bandRow="1">
                <a:tableStyleId>{616DA210-FB5B-4158-B5E0-FEB733F419BA}</a:tableStyleId>
              </a:tblPr>
              <a:tblGrid>
                <a:gridCol w="1524000"/>
                <a:gridCol w="1447800"/>
              </a:tblGrid>
              <a:tr h="370840">
                <a:tc>
                  <a:txBody>
                    <a:bodyPr/>
                    <a:lstStyle/>
                    <a:p>
                      <a:r>
                        <a:rPr lang="en-US" dirty="0" smtClean="0"/>
                        <a:t>30</a:t>
                      </a:r>
                      <a:endParaRPr lang="en-US" dirty="0"/>
                    </a:p>
                  </a:txBody>
                  <a:tcPr>
                    <a:solidFill>
                      <a:srgbClr val="00B0F0"/>
                    </a:solidFill>
                  </a:tcPr>
                </a:tc>
                <a:tc>
                  <a:txBody>
                    <a:bodyPr/>
                    <a:lstStyle/>
                    <a:p>
                      <a:r>
                        <a:rPr lang="en-US" dirty="0" smtClean="0"/>
                        <a:t>IT</a:t>
                      </a:r>
                      <a:endParaRPr lang="en-US" dirty="0"/>
                    </a:p>
                  </a:txBody>
                  <a:tcPr>
                    <a:solidFill>
                      <a:srgbClr val="00B0F0"/>
                    </a:solidFill>
                  </a:tcPr>
                </a:tc>
              </a:tr>
            </a:tbl>
          </a:graphicData>
        </a:graphic>
      </p:graphicFrame>
      <p:graphicFrame>
        <p:nvGraphicFramePr>
          <p:cNvPr id="25" name="Table 24"/>
          <p:cNvGraphicFramePr>
            <a:graphicFrameLocks noGrp="1"/>
          </p:cNvGraphicFramePr>
          <p:nvPr/>
        </p:nvGraphicFramePr>
        <p:xfrm>
          <a:off x="533400" y="2667000"/>
          <a:ext cx="4876800" cy="370840"/>
        </p:xfrm>
        <a:graphic>
          <a:graphicData uri="http://schemas.openxmlformats.org/drawingml/2006/table">
            <a:tbl>
              <a:tblPr firstRow="1" bandRow="1">
                <a:tableStyleId>{616DA210-FB5B-4158-B5E0-FEB733F419BA}</a:tableStyleId>
              </a:tblPr>
              <a:tblGrid>
                <a:gridCol w="1524000"/>
                <a:gridCol w="1447800"/>
                <a:gridCol w="1905000"/>
              </a:tblGrid>
              <a:tr h="370840">
                <a:tc>
                  <a:txBody>
                    <a:bodyPr/>
                    <a:lstStyle/>
                    <a:p>
                      <a:r>
                        <a:rPr lang="en-US" dirty="0" smtClean="0"/>
                        <a:t>6</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c>
                  <a:txBody>
                    <a:bodyPr/>
                    <a:lstStyle/>
                    <a:p>
                      <a:r>
                        <a:rPr lang="en-US" dirty="0" smtClean="0"/>
                        <a:t>NULL</a:t>
                      </a:r>
                      <a:endParaRPr lang="en-US" dirty="0"/>
                    </a:p>
                  </a:txBody>
                  <a:tcPr>
                    <a:solidFill>
                      <a:srgbClr val="00B0F0"/>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1931355288"/>
              </p:ext>
            </p:extLst>
          </p:nvPr>
        </p:nvGraphicFramePr>
        <p:xfrm>
          <a:off x="5334000" y="5638800"/>
          <a:ext cx="2971800" cy="370840"/>
        </p:xfrm>
        <a:graphic>
          <a:graphicData uri="http://schemas.openxmlformats.org/drawingml/2006/table">
            <a:tbl>
              <a:tblPr firstRow="1" bandRow="1">
                <a:tableStyleId>{616DA210-FB5B-4158-B5E0-FEB733F419BA}</a:tableStyleId>
              </a:tblPr>
              <a:tblGrid>
                <a:gridCol w="1485900"/>
                <a:gridCol w="1485900"/>
              </a:tblGrid>
              <a:tr h="370840">
                <a:tc>
                  <a:txBody>
                    <a:bodyPr/>
                    <a:lstStyle/>
                    <a:p>
                      <a:r>
                        <a:rPr lang="en-US" dirty="0" smtClean="0"/>
                        <a:t>IT</a:t>
                      </a:r>
                      <a:endParaRPr lang="en-US" dirty="0"/>
                    </a:p>
                  </a:txBody>
                  <a:tcPr>
                    <a:solidFill>
                      <a:srgbClr val="00B0F0"/>
                    </a:solidFill>
                  </a:tcPr>
                </a:tc>
                <a:tc>
                  <a:txBody>
                    <a:bodyPr/>
                    <a:lstStyle/>
                    <a:p>
                      <a:r>
                        <a:rPr lang="en-US" dirty="0" smtClean="0"/>
                        <a:t>30</a:t>
                      </a:r>
                      <a:endParaRPr lang="en-US" dirty="0"/>
                    </a:p>
                  </a:txBody>
                  <a:tcPr>
                    <a:solidFill>
                      <a:srgbClr val="00B0F0"/>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3337782755"/>
              </p:ext>
            </p:extLst>
          </p:nvPr>
        </p:nvGraphicFramePr>
        <p:xfrm>
          <a:off x="2057400" y="6019800"/>
          <a:ext cx="3276600" cy="370840"/>
        </p:xfrm>
        <a:graphic>
          <a:graphicData uri="http://schemas.openxmlformats.org/drawingml/2006/table">
            <a:tbl>
              <a:tblPr firstRow="1" bandRow="1">
                <a:tableStyleId>{616DA210-FB5B-4158-B5E0-FEB733F419BA}</a:tableStyleId>
              </a:tblPr>
              <a:tblGrid>
                <a:gridCol w="1981200"/>
                <a:gridCol w="1295400"/>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r>
            </a:tbl>
          </a:graphicData>
        </a:graphic>
      </p:graphicFrame>
      <p:graphicFrame>
        <p:nvGraphicFramePr>
          <p:cNvPr id="15" name="Table 14"/>
          <p:cNvGraphicFramePr>
            <a:graphicFrameLocks noGrp="1"/>
          </p:cNvGraphicFramePr>
          <p:nvPr>
            <p:extLst>
              <p:ext uri="{D42A27DB-BD31-4B8C-83A1-F6EECF244321}">
                <p14:modId xmlns:p14="http://schemas.microsoft.com/office/powerpoint/2010/main" val="1544714512"/>
              </p:ext>
            </p:extLst>
          </p:nvPr>
        </p:nvGraphicFramePr>
        <p:xfrm>
          <a:off x="2057400" y="5638800"/>
          <a:ext cx="3276600" cy="370840"/>
        </p:xfrm>
        <a:graphic>
          <a:graphicData uri="http://schemas.openxmlformats.org/drawingml/2006/table">
            <a:tbl>
              <a:tblPr firstRow="1" bandRow="1">
                <a:tableStyleId>{616DA210-FB5B-4158-B5E0-FEB733F419BA}</a:tableStyleId>
              </a:tblPr>
              <a:tblGrid>
                <a:gridCol w="1981200"/>
                <a:gridCol w="1295400"/>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r>
            </a:tbl>
          </a:graphicData>
        </a:graphic>
      </p:graphicFrame>
    </p:spTree>
    <p:extLst>
      <p:ext uri="{BB962C8B-B14F-4D97-AF65-F5344CB8AC3E}">
        <p14:creationId xmlns:p14="http://schemas.microsoft.com/office/powerpoint/2010/main" val="17744922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Full join</a:t>
            </a: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i="1" dirty="0" smtClean="0">
                <a:solidFill>
                  <a:srgbClr val="FF0000"/>
                </a:solidFill>
              </a:rPr>
              <a:t>column_name1, column_name2</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FULL OUTER </a:t>
            </a:r>
            <a:r>
              <a:rPr lang="en-US" sz="2800" dirty="0" smtClean="0">
                <a:solidFill>
                  <a:srgbClr val="00B050"/>
                </a:solidFill>
              </a:rPr>
              <a:t>JOIN</a:t>
            </a:r>
          </a:p>
          <a:p>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smtClean="0">
                <a:solidFill>
                  <a:srgbClr val="FF0000"/>
                </a:solidFill>
              </a:rPr>
              <a:t>table1.column_nam1e,column_name2 </a:t>
            </a:r>
            <a:r>
              <a:rPr lang="en-US" sz="2800" i="1" dirty="0">
                <a:solidFill>
                  <a:srgbClr val="FF0000"/>
                </a:solidFill>
              </a:rPr>
              <a:t> </a:t>
            </a:r>
            <a:r>
              <a:rPr lang="en-US" sz="2800" dirty="0">
                <a:solidFill>
                  <a:srgbClr val="FF0000"/>
                </a:solidFill>
              </a:rPr>
              <a:t>=</a:t>
            </a:r>
            <a:r>
              <a:rPr lang="en-US" sz="2800" i="1" dirty="0">
                <a:solidFill>
                  <a:srgbClr val="FF0000"/>
                </a:solidFill>
              </a:rPr>
              <a:t> </a:t>
            </a:r>
            <a:endParaRPr lang="en-US" sz="2800" i="1" dirty="0" smtClean="0">
              <a:solidFill>
                <a:srgbClr val="FF0000"/>
              </a:solidFill>
            </a:endParaRPr>
          </a:p>
          <a:p>
            <a:pPr marL="82296" indent="0">
              <a:buNone/>
            </a:pPr>
            <a:r>
              <a:rPr lang="en-US" sz="2800" i="1" dirty="0">
                <a:solidFill>
                  <a:srgbClr val="FF0000"/>
                </a:solidFill>
              </a:rPr>
              <a:t> </a:t>
            </a:r>
            <a:r>
              <a:rPr lang="en-US" sz="2800" i="1" dirty="0" smtClean="0">
                <a:solidFill>
                  <a:srgbClr val="FF0000"/>
                </a:solidFill>
              </a:rPr>
              <a:t>  table2.column_name1,</a:t>
            </a:r>
            <a:r>
              <a:rPr lang="en-US" sz="2800" i="1" dirty="0">
                <a:solidFill>
                  <a:srgbClr val="FF0000"/>
                </a:solidFill>
              </a:rPr>
              <a:t> </a:t>
            </a:r>
            <a:r>
              <a:rPr lang="en-US" sz="2800" i="1" dirty="0" smtClean="0">
                <a:solidFill>
                  <a:srgbClr val="FF0000"/>
                </a:solidFill>
              </a:rPr>
              <a:t>column_name2</a:t>
            </a:r>
            <a:r>
              <a:rPr lang="en-US" sz="2800" dirty="0" smtClean="0">
                <a:solidFill>
                  <a:srgbClr val="FF0000"/>
                </a:solidFill>
              </a:rPr>
              <a:t>;</a:t>
            </a:r>
            <a:endParaRPr lang="en-US" sz="2800" dirty="0">
              <a:solidFill>
                <a:srgbClr val="FF0000"/>
              </a:solidFill>
            </a:endParaRPr>
          </a:p>
        </p:txBody>
      </p:sp>
    </p:spTree>
    <p:extLst>
      <p:ext uri="{BB962C8B-B14F-4D97-AF65-F5344CB8AC3E}">
        <p14:creationId xmlns:p14="http://schemas.microsoft.com/office/powerpoint/2010/main" val="89681245"/>
      </p:ext>
    </p:extLst>
  </p:cSld>
  <p:clrMapOvr>
    <a:masterClrMapping/>
  </p:clrMapOvr>
  <p:timing>
    <p:tnLst>
      <p:par>
        <p:cTn xmlns:p14="http://schemas.microsoft.com/office/powerpoint/2010/mai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Self JOIN</a:t>
            </a:r>
            <a:br>
              <a:rPr lang="en-US" dirty="0">
                <a:effectLst/>
              </a:rPr>
            </a:br>
            <a:endParaRPr lang="en-US" dirty="0"/>
          </a:p>
        </p:txBody>
      </p:sp>
      <p:sp>
        <p:nvSpPr>
          <p:cNvPr id="3" name="Content Placeholder 2"/>
          <p:cNvSpPr>
            <a:spLocks noGrp="1"/>
          </p:cNvSpPr>
          <p:nvPr>
            <p:ph idx="1"/>
          </p:nvPr>
        </p:nvSpPr>
        <p:spPr/>
        <p:txBody>
          <a:bodyPr/>
          <a:lstStyle/>
          <a:p>
            <a:r>
              <a:rPr lang="en-US" dirty="0"/>
              <a:t>table is joined with </a:t>
            </a:r>
            <a:r>
              <a:rPr lang="en-US" dirty="0" smtClean="0"/>
              <a:t>itself</a:t>
            </a:r>
          </a:p>
          <a:p>
            <a:r>
              <a:rPr lang="en-US" dirty="0" smtClean="0"/>
              <a:t>Only one table join here</a:t>
            </a:r>
          </a:p>
          <a:p>
            <a:endParaRPr lang="en-US" dirty="0"/>
          </a:p>
          <a:p>
            <a:r>
              <a:rPr lang="en-US" dirty="0">
                <a:solidFill>
                  <a:srgbClr val="FF0000"/>
                </a:solidFill>
              </a:rPr>
              <a:t>SELECT </a:t>
            </a:r>
            <a:r>
              <a:rPr lang="en-US" i="1" dirty="0" err="1">
                <a:solidFill>
                  <a:srgbClr val="FF0000"/>
                </a:solidFill>
              </a:rPr>
              <a:t>column_name</a:t>
            </a:r>
            <a:r>
              <a:rPr lang="en-US" i="1" dirty="0">
                <a:solidFill>
                  <a:srgbClr val="FF0000"/>
                </a:solidFill>
              </a:rPr>
              <a:t>(s)</a:t>
            </a:r>
            <a:r>
              <a:rPr lang="en-US" dirty="0">
                <a:solidFill>
                  <a:srgbClr val="FF0000"/>
                </a:solidFill>
              </a:rPr>
              <a:t/>
            </a:r>
            <a:br>
              <a:rPr lang="en-US" dirty="0">
                <a:solidFill>
                  <a:srgbClr val="FF0000"/>
                </a:solidFill>
              </a:rPr>
            </a:br>
            <a:r>
              <a:rPr lang="en-US" dirty="0">
                <a:solidFill>
                  <a:srgbClr val="FF0000"/>
                </a:solidFill>
              </a:rPr>
              <a:t>FROM </a:t>
            </a:r>
            <a:r>
              <a:rPr lang="en-US" i="1" dirty="0">
                <a:solidFill>
                  <a:srgbClr val="FF0000"/>
                </a:solidFill>
              </a:rPr>
              <a:t>table1 T1, table1 T2</a:t>
            </a:r>
            <a:r>
              <a:rPr lang="en-US" dirty="0">
                <a:solidFill>
                  <a:srgbClr val="FF0000"/>
                </a:solidFill>
              </a:rPr>
              <a:t/>
            </a:r>
            <a:br>
              <a:rPr lang="en-US" dirty="0">
                <a:solidFill>
                  <a:srgbClr val="FF0000"/>
                </a:solidFill>
              </a:rPr>
            </a:br>
            <a:r>
              <a:rPr lang="en-US" dirty="0">
                <a:solidFill>
                  <a:srgbClr val="FF0000"/>
                </a:solidFill>
              </a:rPr>
              <a:t>WHERE </a:t>
            </a:r>
            <a:r>
              <a:rPr lang="en-US" i="1" dirty="0">
                <a:solidFill>
                  <a:srgbClr val="FF0000"/>
                </a:solidFill>
              </a:rPr>
              <a:t>condition</a:t>
            </a:r>
            <a:r>
              <a:rPr lang="en-US" dirty="0">
                <a:solidFill>
                  <a:srgbClr val="FF0000"/>
                </a:solidFill>
              </a:rPr>
              <a:t>;</a:t>
            </a:r>
          </a:p>
        </p:txBody>
      </p:sp>
    </p:spTree>
    <p:extLst>
      <p:ext uri="{BB962C8B-B14F-4D97-AF65-F5344CB8AC3E}">
        <p14:creationId xmlns:p14="http://schemas.microsoft.com/office/powerpoint/2010/main" val="2484892744"/>
      </p:ext>
    </p:extLst>
  </p:cSld>
  <p:clrMapOvr>
    <a:masterClrMapping/>
  </p:clrMapOvr>
  <p:timing>
    <p:tnLst>
      <p:par>
        <p:cTn xmlns:p14="http://schemas.microsoft.com/office/powerpoint/2010/mai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 y="0"/>
            <a:ext cx="8958411" cy="6670158"/>
          </a:xfrm>
          <a:prstGeom prst="rect">
            <a:avLst/>
          </a:prstGeom>
        </p:spPr>
      </p:pic>
    </p:spTree>
    <p:extLst>
      <p:ext uri="{BB962C8B-B14F-4D97-AF65-F5344CB8AC3E}">
        <p14:creationId xmlns:p14="http://schemas.microsoft.com/office/powerpoint/2010/main" val="3090006633"/>
      </p:ext>
    </p:extLst>
  </p:cSld>
  <p:clrMapOvr>
    <a:masterClrMapping/>
  </p:clrMapOvr>
  <p:timing>
    <p:tnLst>
      <p:par>
        <p:cTn xmlns:p14="http://schemas.microsoft.com/office/powerpoint/2010/mai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elf.jpg"/>
          <p:cNvPicPr>
            <a:picLocks noChangeAspect="1"/>
          </p:cNvPicPr>
          <p:nvPr/>
        </p:nvPicPr>
        <p:blipFill>
          <a:blip r:embed="rId2"/>
          <a:stretch>
            <a:fillRect/>
          </a:stretch>
        </p:blipFill>
        <p:spPr>
          <a:xfrm>
            <a:off x="1371600" y="914400"/>
            <a:ext cx="7315200" cy="49911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4021145889"/>
      </p:ext>
    </p:extLst>
  </p:cSld>
  <p:clrMapOvr>
    <a:masterClrMapping/>
  </p:clrMapOvr>
  <p:timing>
    <p:tnLst>
      <p:par>
        <p:cTn xmlns:p14="http://schemas.microsoft.com/office/powerpoint/2010/mai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Inner join</a:t>
            </a:r>
            <a:endParaRPr lang="en-US" dirty="0"/>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r>
              <a:rPr lang="en-US" sz="1400" dirty="0">
                <a:solidFill>
                  <a:srgbClr val="FF0000"/>
                </a:solidFill>
              </a:rPr>
              <a:t>, </a:t>
            </a:r>
            <a:r>
              <a:rPr lang="en-US" sz="1400" dirty="0" err="1">
                <a:solidFill>
                  <a:srgbClr val="FF0000"/>
                </a:solidFill>
              </a:rPr>
              <a:t>L.City</a:t>
            </a:r>
            <a:endParaRPr lang="en-US" sz="1400" dirty="0">
              <a:solidFill>
                <a:srgbClr val="FF0000"/>
              </a:solidFill>
            </a:endParaRPr>
          </a:p>
          <a:p>
            <a:r>
              <a:rPr lang="en-US" sz="1400" dirty="0">
                <a:solidFill>
                  <a:srgbClr val="FF0000"/>
                </a:solidFill>
              </a:rPr>
              <a:t>FROM Employees E Inner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Inner Join Location L</a:t>
            </a:r>
          </a:p>
          <a:p>
            <a:r>
              <a:rPr lang="en-US" sz="1400" dirty="0">
                <a:solidFill>
                  <a:srgbClr val="FF0000"/>
                </a:solidFill>
              </a:rPr>
              <a:t>On </a:t>
            </a:r>
            <a:r>
              <a:rPr lang="en-US" sz="1400" dirty="0" err="1" smtClean="0">
                <a:solidFill>
                  <a:srgbClr val="FF0000"/>
                </a:solidFill>
              </a:rPr>
              <a:t>L.Location_Id</a:t>
            </a:r>
            <a:r>
              <a:rPr lang="en-US" sz="1400" dirty="0" smtClean="0">
                <a:solidFill>
                  <a:srgbClr val="FF0000"/>
                </a:solidFill>
              </a:rPr>
              <a:t> </a:t>
            </a:r>
            <a:r>
              <a:rPr lang="en-US" sz="1400" dirty="0">
                <a:solidFill>
                  <a:srgbClr val="FF0000"/>
                </a:solidFill>
              </a:rPr>
              <a:t>= </a:t>
            </a:r>
            <a:r>
              <a:rPr lang="en-US" sz="1400" dirty="0" err="1" smtClean="0">
                <a:solidFill>
                  <a:srgbClr val="FF0000"/>
                </a:solidFill>
              </a:rPr>
              <a:t>D.Location_Id</a:t>
            </a:r>
            <a:endParaRPr lang="en-US" sz="1400" dirty="0" smtClean="0">
              <a:solidFill>
                <a:srgbClr val="FF0000"/>
              </a:solidFill>
            </a:endParaRPr>
          </a:p>
          <a:p>
            <a:endParaRPr lang="en-US" sz="1400" b="1" dirty="0">
              <a:solidFill>
                <a:srgbClr val="FF0000"/>
              </a:solidFill>
            </a:endParaRPr>
          </a:p>
          <a:p>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578700401"/>
      </p:ext>
    </p:extLst>
  </p:cSld>
  <p:clrMapOvr>
    <a:masterClrMapping/>
  </p:clrMapOvr>
  <p:timing>
    <p:tnLst>
      <p:par>
        <p:cTn xmlns:p14="http://schemas.microsoft.com/office/powerpoint/2010/mai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Outer and full join</a:t>
            </a:r>
            <a:endParaRPr lang="en-US" dirty="0"/>
          </a:p>
        </p:txBody>
      </p:sp>
      <p:sp>
        <p:nvSpPr>
          <p:cNvPr id="3" name="Content Placeholder 2"/>
          <p:cNvSpPr>
            <a:spLocks noGrp="1"/>
          </p:cNvSpPr>
          <p:nvPr>
            <p:ph idx="1"/>
          </p:nvPr>
        </p:nvSpPr>
        <p:spPr/>
        <p:txBody>
          <a:bodyPr>
            <a:normAutofit/>
          </a:bodyPr>
          <a:lstStyle/>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LEFT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a:t>
            </a:r>
            <a:r>
              <a:rPr lang="en-US" sz="1400" dirty="0" smtClean="0">
                <a:solidFill>
                  <a:srgbClr val="FF0000"/>
                </a:solidFill>
              </a:rPr>
              <a:t>=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endParaRPr lang="en-US" sz="1400"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RIGHTJOIN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smtClean="0">
                <a:solidFill>
                  <a:srgbClr val="FF0000"/>
                </a:solidFill>
              </a:rPr>
              <a:t>D.department_id</a:t>
            </a:r>
            <a:endParaRPr lang="en-US" sz="1400" dirty="0" smtClean="0">
              <a:solidFill>
                <a:srgbClr val="FF0000"/>
              </a:solidFill>
            </a:endParaRPr>
          </a:p>
          <a:p>
            <a:endParaRPr lang="en-US" sz="1400" dirty="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a:t>
            </a:r>
          </a:p>
          <a:p>
            <a:r>
              <a:rPr lang="en-US" sz="1400" dirty="0">
                <a:solidFill>
                  <a:srgbClr val="FF0000"/>
                </a:solidFill>
              </a:rPr>
              <a:t>FULL JOIN Departments D</a:t>
            </a:r>
          </a:p>
          <a:p>
            <a:r>
              <a:rPr lang="en-US" sz="1400" dirty="0">
                <a:solidFill>
                  <a:srgbClr val="FF0000"/>
                </a:solidFill>
              </a:rPr>
              <a:t>ON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p:txBody>
      </p:sp>
    </p:spTree>
    <p:extLst>
      <p:ext uri="{BB962C8B-B14F-4D97-AF65-F5344CB8AC3E}">
        <p14:creationId xmlns:p14="http://schemas.microsoft.com/office/powerpoint/2010/main" val="3304452776"/>
      </p:ext>
    </p:extLst>
  </p:cSld>
  <p:clrMapOvr>
    <a:masterClrMapping/>
  </p:clrMapOvr>
  <p:timing>
    <p:tnLst>
      <p:par>
        <p:cTn xmlns:p14="http://schemas.microsoft.com/office/powerpoint/2010/mai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l="51429" t="590" b="4708"/>
          <a:stretch/>
        </p:blipFill>
        <p:spPr>
          <a:xfrm>
            <a:off x="228600" y="152400"/>
            <a:ext cx="8610600" cy="6553200"/>
          </a:xfrm>
          <a:prstGeom prst="rect">
            <a:avLst/>
          </a:prstGeom>
        </p:spPr>
      </p:pic>
      <p:sp>
        <p:nvSpPr>
          <p:cNvPr id="6" name="Rectangle 5"/>
          <p:cNvSpPr/>
          <p:nvPr/>
        </p:nvSpPr>
        <p:spPr>
          <a:xfrm>
            <a:off x="228600" y="152400"/>
            <a:ext cx="1905000" cy="2057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8460896"/>
      </p:ext>
    </p:extLst>
  </p:cSld>
  <p:clrMapOvr>
    <a:masterClrMapping/>
  </p:clrMapOvr>
  <p:timing>
    <p:tnLst>
      <p:par>
        <p:cTn xmlns:p14="http://schemas.microsoft.com/office/powerpoint/2010/mai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8600"/>
            <a:ext cx="8822410" cy="6477000"/>
          </a:xfrm>
          <a:prstGeom prst="rect">
            <a:avLst/>
          </a:prstGeom>
        </p:spPr>
      </p:pic>
    </p:spTree>
    <p:extLst>
      <p:ext uri="{BB962C8B-B14F-4D97-AF65-F5344CB8AC3E}">
        <p14:creationId xmlns:p14="http://schemas.microsoft.com/office/powerpoint/2010/main" val="2309487332"/>
      </p:ext>
    </p:extLst>
  </p:cSld>
  <p:clrMapOvr>
    <a:masterClrMapping/>
  </p:clrMapOvr>
  <p:timing>
    <p:tnLst>
      <p:par>
        <p:cTn xmlns:p14="http://schemas.microsoft.com/office/powerpoint/2010/mai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b="1" u="sng" dirty="0"/>
              <a:t>CROSS JOIN</a:t>
            </a:r>
            <a:endParaRPr lang="en-US" b="1" u="sng" dirty="0"/>
          </a:p>
        </p:txBody>
      </p:sp>
      <p:sp>
        <p:nvSpPr>
          <p:cNvPr id="3" name="Content Placeholder 2"/>
          <p:cNvSpPr>
            <a:spLocks noGrp="1"/>
          </p:cNvSpPr>
          <p:nvPr>
            <p:ph idx="1"/>
          </p:nvPr>
        </p:nvSpPr>
        <p:spPr/>
        <p:txBody>
          <a:bodyPr/>
          <a:lstStyle/>
          <a:p>
            <a:r>
              <a:rPr lang="en-US" sz="2400" dirty="0" smtClean="0"/>
              <a:t>number </a:t>
            </a:r>
            <a:r>
              <a:rPr lang="en-US" sz="2400" dirty="0"/>
              <a:t>of rows in the first table multiplied by the number of rows in the second table if </a:t>
            </a:r>
            <a:r>
              <a:rPr lang="en-US" sz="2400" dirty="0">
                <a:solidFill>
                  <a:srgbClr val="FF0000"/>
                </a:solidFill>
              </a:rPr>
              <a:t>no WHERE </a:t>
            </a:r>
            <a:r>
              <a:rPr lang="en-US" sz="2400" dirty="0"/>
              <a:t>clause is used along with CROSS JOIN. This kind of result is called as </a:t>
            </a:r>
            <a:r>
              <a:rPr lang="en-US" sz="2400" dirty="0">
                <a:solidFill>
                  <a:srgbClr val="FF0000"/>
                </a:solidFill>
              </a:rPr>
              <a:t>Cartesian Product.</a:t>
            </a:r>
          </a:p>
          <a:p>
            <a:r>
              <a:rPr lang="en-US" sz="2400" dirty="0"/>
              <a:t>If WHERE clause is used with CROSS JOIN, it functions like an INNER JOIN</a:t>
            </a:r>
            <a:r>
              <a:rPr lang="en-US" sz="2400" dirty="0" smtClean="0"/>
              <a:t>.</a:t>
            </a:r>
          </a:p>
          <a:p>
            <a:pPr marL="0" lvl="0" indent="0" eaLnBrk="0" fontAlgn="base" hangingPunct="0">
              <a:spcBef>
                <a:spcPct val="0"/>
              </a:spcBef>
              <a:spcAft>
                <a:spcPct val="0"/>
              </a:spcAft>
              <a:buClrTx/>
              <a:buSzTx/>
              <a:buNone/>
            </a:pPr>
            <a:endParaRPr lang="en-US" sz="2800" b="1" dirty="0" smtClean="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800" b="1" dirty="0" smtClean="0">
                <a:solidFill>
                  <a:srgbClr val="333333"/>
                </a:solidFill>
                <a:latin typeface="Arial" panose="020B0604020202020204" pitchFamily="34" charset="0"/>
                <a:cs typeface="Arial" panose="020B0604020202020204" pitchFamily="34" charset="0"/>
              </a:rPr>
              <a:t>Syntax</a:t>
            </a:r>
            <a:endParaRPr lang="en-US" sz="2800" b="1" dirty="0">
              <a:solidFill>
                <a:srgbClr val="333333"/>
              </a:solidFill>
              <a:latin typeface="Arial" panose="020B0604020202020204" pitchFamily="34" charset="0"/>
              <a:cs typeface="Arial" panose="020B0604020202020204" pitchFamily="34" charset="0"/>
            </a:endParaRPr>
          </a:p>
          <a:p>
            <a:pPr marL="0" lvl="0" indent="0" eaLnBrk="0" fontAlgn="base" hangingPunct="0">
              <a:spcBef>
                <a:spcPct val="0"/>
              </a:spcBef>
              <a:spcAft>
                <a:spcPct val="0"/>
              </a:spcAft>
              <a:buClrTx/>
              <a:buSzTx/>
              <a:buNone/>
            </a:pPr>
            <a:r>
              <a:rPr lang="en-US" sz="2400" dirty="0">
                <a:solidFill>
                  <a:srgbClr val="FF0000"/>
                </a:solidFill>
                <a:latin typeface="Helvetica Neue"/>
              </a:rPr>
              <a:t>SELECT * FROM table1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CROSS </a:t>
            </a:r>
            <a:r>
              <a:rPr lang="en-US" sz="2400" dirty="0">
                <a:solidFill>
                  <a:srgbClr val="FF0000"/>
                </a:solidFill>
                <a:latin typeface="Helvetica Neue"/>
              </a:rPr>
              <a:t>JOIN </a:t>
            </a:r>
            <a:endParaRPr lang="en-US" sz="2400" dirty="0" smtClean="0">
              <a:solidFill>
                <a:srgbClr val="FF0000"/>
              </a:solidFill>
              <a:latin typeface="Helvetica Neue"/>
            </a:endParaRPr>
          </a:p>
          <a:p>
            <a:pPr marL="0" lvl="0" indent="0" eaLnBrk="0" fontAlgn="base" hangingPunct="0">
              <a:spcBef>
                <a:spcPct val="0"/>
              </a:spcBef>
              <a:spcAft>
                <a:spcPct val="0"/>
              </a:spcAft>
              <a:buClrTx/>
              <a:buSzTx/>
              <a:buNone/>
            </a:pPr>
            <a:r>
              <a:rPr lang="en-US" sz="2400" dirty="0" smtClean="0">
                <a:solidFill>
                  <a:srgbClr val="FF0000"/>
                </a:solidFill>
                <a:latin typeface="Helvetica Neue"/>
              </a:rPr>
              <a:t>table2</a:t>
            </a:r>
            <a:r>
              <a:rPr lang="en-US" sz="2400" dirty="0">
                <a:solidFill>
                  <a:srgbClr val="FF0000"/>
                </a:solidFill>
                <a:latin typeface="Helvetica Neue"/>
              </a:rPr>
              <a:t>;</a:t>
            </a:r>
            <a:r>
              <a:rPr lang="en-US" sz="800" dirty="0">
                <a:solidFill>
                  <a:srgbClr val="FF0000"/>
                </a:solidFill>
              </a:rPr>
              <a:t> </a:t>
            </a:r>
            <a:endParaRPr lang="en-US" sz="3600" dirty="0">
              <a:solidFill>
                <a:srgbClr val="FF0000"/>
              </a:solidFill>
              <a:latin typeface="Arial" panose="020B0604020202020204" pitchFamily="34" charset="0"/>
            </a:endParaRPr>
          </a:p>
          <a:p>
            <a:endParaRPr lang="en-US" sz="2400" dirty="0"/>
          </a:p>
          <a:p>
            <a:endParaRPr lang="en-US" dirty="0"/>
          </a:p>
        </p:txBody>
      </p:sp>
    </p:spTree>
    <p:extLst>
      <p:ext uri="{BB962C8B-B14F-4D97-AF65-F5344CB8AC3E}">
        <p14:creationId xmlns:p14="http://schemas.microsoft.com/office/powerpoint/2010/main" val="361048399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0768" y="838200"/>
            <a:ext cx="8122920" cy="4876798"/>
          </a:xfrm>
        </p:spPr>
      </p:pic>
      <p:sp>
        <p:nvSpPr>
          <p:cNvPr id="5" name="Title 1"/>
          <p:cNvSpPr txBox="1">
            <a:spLocks/>
          </p:cNvSpPr>
          <p:nvPr/>
        </p:nvSpPr>
        <p:spPr>
          <a:xfrm>
            <a:off x="1435608" y="42770"/>
            <a:ext cx="7498080" cy="1143000"/>
          </a:xfrm>
          <a:prstGeom prst="rect">
            <a:avLst/>
          </a:prstGeom>
        </p:spPr>
        <p:txBody>
          <a:bodyPr anchor="ctr">
            <a:normAutofit/>
          </a:bodyPr>
          <a:lst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a:lstStyle>
          <a:p>
            <a:endParaRPr lang="en-US"/>
          </a:p>
        </p:txBody>
      </p:sp>
    </p:spTree>
    <p:extLst>
      <p:ext uri="{BB962C8B-B14F-4D97-AF65-F5344CB8AC3E}">
        <p14:creationId xmlns:p14="http://schemas.microsoft.com/office/powerpoint/2010/main" val="225070909"/>
      </p:ext>
    </p:extLst>
  </p:cSld>
  <p:clrMapOvr>
    <a:masterClrMapping/>
  </p:clrMapOvr>
  <p:timing>
    <p:tnLst>
      <p:par>
        <p:cTn xmlns:p14="http://schemas.microsoft.com/office/powerpoint/2010/mai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35609" y="869243"/>
            <a:ext cx="6770166" cy="5379157"/>
          </a:xfrm>
          <a:prstGeom prst="rect">
            <a:avLst/>
          </a:prstGeom>
        </p:spPr>
      </p:pic>
    </p:spTree>
    <p:extLst>
      <p:ext uri="{BB962C8B-B14F-4D97-AF65-F5344CB8AC3E}">
        <p14:creationId xmlns:p14="http://schemas.microsoft.com/office/powerpoint/2010/main" val="1805568462"/>
      </p:ext>
    </p:extLst>
  </p:cSld>
  <p:clrMapOvr>
    <a:masterClrMapping/>
  </p:clrMapOvr>
  <p:timing>
    <p:tnLst>
      <p:par>
        <p:cTn xmlns:p14="http://schemas.microsoft.com/office/powerpoint/2010/mai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Out come of cross joint called: </a:t>
            </a:r>
            <a:r>
              <a:rPr lang="en-US" dirty="0" smtClean="0">
                <a:solidFill>
                  <a:srgbClr val="FF0000"/>
                </a:solidFill>
              </a:rPr>
              <a:t>CARTESION PRODUCT</a:t>
            </a:r>
            <a:endParaRPr lang="en-US" dirty="0">
              <a:solidFill>
                <a:srgbClr val="FF0000"/>
              </a:solidFill>
            </a:endParaRPr>
          </a:p>
        </p:txBody>
      </p:sp>
      <p:pic>
        <p:nvPicPr>
          <p:cNvPr id="4" name="Content Placeholder 3"/>
          <p:cNvPicPr>
            <a:picLocks noGrp="1" noChangeAspect="1"/>
          </p:cNvPicPr>
          <p:nvPr>
            <p:ph idx="1"/>
          </p:nvPr>
        </p:nvPicPr>
        <p:blipFill>
          <a:blip r:embed="rId2"/>
          <a:stretch>
            <a:fillRect/>
          </a:stretch>
        </p:blipFill>
        <p:spPr>
          <a:xfrm>
            <a:off x="1435100" y="1653732"/>
            <a:ext cx="7499350" cy="4388736"/>
          </a:xfrm>
          <a:prstGeom prst="rect">
            <a:avLst/>
          </a:prstGeom>
        </p:spPr>
      </p:pic>
    </p:spTree>
    <p:extLst>
      <p:ext uri="{BB962C8B-B14F-4D97-AF65-F5344CB8AC3E}">
        <p14:creationId xmlns:p14="http://schemas.microsoft.com/office/powerpoint/2010/main" val="227060007"/>
      </p:ext>
    </p:extLst>
  </p:cSld>
  <p:clrMapOvr>
    <a:masterClrMapping/>
  </p:clrMapOvr>
  <p:timing>
    <p:tnLst>
      <p:par>
        <p:cTn xmlns:p14="http://schemas.microsoft.com/office/powerpoint/2010/mai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u="sng" dirty="0" smtClean="0"/>
              <a:t>Join more than two table</a:t>
            </a:r>
            <a:endParaRPr lang="en-US" b="1" u="sng" dirty="0"/>
          </a:p>
        </p:txBody>
      </p:sp>
      <p:sp>
        <p:nvSpPr>
          <p:cNvPr id="3" name="Content Placeholder 2"/>
          <p:cNvSpPr>
            <a:spLocks noGrp="1"/>
          </p:cNvSpPr>
          <p:nvPr>
            <p:ph idx="1"/>
          </p:nvPr>
        </p:nvSpPr>
        <p:spPr>
          <a:xfrm>
            <a:off x="990600" y="1447800"/>
            <a:ext cx="7943088" cy="4800600"/>
          </a:xfrm>
        </p:spPr>
        <p:txBody>
          <a:bodyPr>
            <a:normAutofit/>
          </a:bodyPr>
          <a:lstStyle/>
          <a:p>
            <a:r>
              <a:rPr lang="en-US" sz="2000" dirty="0" smtClean="0">
                <a:solidFill>
                  <a:srgbClr val="FF0000"/>
                </a:solidFill>
              </a:rPr>
              <a:t>Select </a:t>
            </a:r>
            <a:r>
              <a:rPr lang="en-US" sz="2000" dirty="0" err="1" smtClean="0">
                <a:solidFill>
                  <a:srgbClr val="FF0000"/>
                </a:solidFill>
              </a:rPr>
              <a:t>First_Name,Last_Name,deptment_name,City</a:t>
            </a:r>
            <a:endParaRPr lang="en-US" sz="2000" dirty="0" smtClean="0">
              <a:solidFill>
                <a:srgbClr val="FF0000"/>
              </a:solidFill>
            </a:endParaRPr>
          </a:p>
          <a:p>
            <a:r>
              <a:rPr lang="en-US" sz="2000" dirty="0" smtClean="0">
                <a:solidFill>
                  <a:srgbClr val="FF0000"/>
                </a:solidFill>
              </a:rPr>
              <a:t>From employee inner joint</a:t>
            </a:r>
          </a:p>
          <a:p>
            <a:r>
              <a:rPr lang="en-US" sz="2000" dirty="0" smtClean="0">
                <a:solidFill>
                  <a:srgbClr val="FF0000"/>
                </a:solidFill>
              </a:rPr>
              <a:t>Department</a:t>
            </a:r>
          </a:p>
          <a:p>
            <a:r>
              <a:rPr lang="en-US" sz="2000" dirty="0" smtClean="0">
                <a:solidFill>
                  <a:srgbClr val="FF0000"/>
                </a:solidFill>
              </a:rPr>
              <a:t>On </a:t>
            </a:r>
            <a:r>
              <a:rPr lang="en-US" sz="2000" dirty="0" err="1" smtClean="0">
                <a:solidFill>
                  <a:srgbClr val="FF0000"/>
                </a:solidFill>
              </a:rPr>
              <a:t>Employee.Department_id</a:t>
            </a:r>
            <a:r>
              <a:rPr lang="en-US" sz="2000" dirty="0" smtClean="0">
                <a:solidFill>
                  <a:srgbClr val="FF0000"/>
                </a:solidFill>
              </a:rPr>
              <a:t>= </a:t>
            </a:r>
            <a:r>
              <a:rPr lang="en-US" sz="2000" dirty="0" err="1" smtClean="0">
                <a:solidFill>
                  <a:srgbClr val="FF0000"/>
                </a:solidFill>
              </a:rPr>
              <a:t>Department.Department_id</a:t>
            </a:r>
            <a:endParaRPr lang="en-US" sz="2000" dirty="0" smtClean="0">
              <a:solidFill>
                <a:srgbClr val="FF0000"/>
              </a:solidFill>
            </a:endParaRPr>
          </a:p>
          <a:p>
            <a:r>
              <a:rPr lang="en-US" sz="2000" dirty="0" smtClean="0">
                <a:solidFill>
                  <a:srgbClr val="FF0000"/>
                </a:solidFill>
              </a:rPr>
              <a:t>Inner join Location</a:t>
            </a:r>
          </a:p>
          <a:p>
            <a:r>
              <a:rPr lang="en-US" sz="2000" dirty="0" smtClean="0">
                <a:solidFill>
                  <a:srgbClr val="FF0000"/>
                </a:solidFill>
              </a:rPr>
              <a:t>On </a:t>
            </a:r>
            <a:r>
              <a:rPr lang="en-US" sz="2000" dirty="0" err="1" smtClean="0">
                <a:solidFill>
                  <a:srgbClr val="FF0000"/>
                </a:solidFill>
              </a:rPr>
              <a:t>Location.Location_id</a:t>
            </a:r>
            <a:r>
              <a:rPr lang="en-US" sz="2000" dirty="0" smtClean="0">
                <a:solidFill>
                  <a:srgbClr val="FF0000"/>
                </a:solidFill>
              </a:rPr>
              <a:t>= </a:t>
            </a:r>
            <a:r>
              <a:rPr lang="en-US" sz="2000" dirty="0" err="1" smtClean="0">
                <a:solidFill>
                  <a:srgbClr val="FF0000"/>
                </a:solidFill>
              </a:rPr>
              <a:t>Department.Location_id</a:t>
            </a:r>
            <a:endParaRPr lang="en-US" sz="2000" dirty="0">
              <a:solidFill>
                <a:srgbClr val="FF0000"/>
              </a:solidFill>
            </a:endParaRPr>
          </a:p>
        </p:txBody>
      </p:sp>
    </p:spTree>
    <p:extLst>
      <p:ext uri="{BB962C8B-B14F-4D97-AF65-F5344CB8AC3E}">
        <p14:creationId xmlns:p14="http://schemas.microsoft.com/office/powerpoint/2010/main" val="644413905"/>
      </p:ext>
    </p:extLst>
  </p:cSld>
  <p:clrMapOvr>
    <a:masterClrMapping/>
  </p:clrMapOvr>
  <p:timing>
    <p:tnLst>
      <p:par>
        <p:cTn xmlns:p14="http://schemas.microsoft.com/office/powerpoint/2010/mai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with where condition</a:t>
            </a:r>
            <a:endParaRPr lang="en-US" dirty="0"/>
          </a:p>
        </p:txBody>
      </p:sp>
      <p:sp>
        <p:nvSpPr>
          <p:cNvPr id="3" name="Content Placeholder 2"/>
          <p:cNvSpPr>
            <a:spLocks noGrp="1"/>
          </p:cNvSpPr>
          <p:nvPr>
            <p:ph idx="1"/>
          </p:nvPr>
        </p:nvSpPr>
        <p:spPr/>
        <p:txBody>
          <a:bodyPr>
            <a:normAutofit/>
          </a:bodyPr>
          <a:lstStyle/>
          <a:p>
            <a:pPr marL="82296" indent="0">
              <a:buNone/>
            </a:pPr>
            <a:endParaRPr lang="en-US" sz="1400" b="1" dirty="0" smtClean="0">
              <a:solidFill>
                <a:srgbClr val="FF0000"/>
              </a:solidFill>
            </a:endParaRPr>
          </a:p>
          <a:p>
            <a:r>
              <a:rPr lang="en-US" sz="1400" dirty="0">
                <a:solidFill>
                  <a:srgbClr val="FF0000"/>
                </a:solidFill>
              </a:rPr>
              <a:t>SELECT </a:t>
            </a:r>
            <a:r>
              <a:rPr lang="en-US" sz="1400" dirty="0" err="1">
                <a:solidFill>
                  <a:srgbClr val="FF0000"/>
                </a:solidFill>
              </a:rPr>
              <a:t>E.last_name</a:t>
            </a:r>
            <a:r>
              <a:rPr lang="en-US" sz="1400" dirty="0">
                <a:solidFill>
                  <a:srgbClr val="FF0000"/>
                </a:solidFill>
              </a:rPr>
              <a:t>, </a:t>
            </a:r>
            <a:r>
              <a:rPr lang="en-US" sz="1400" dirty="0" err="1">
                <a:solidFill>
                  <a:srgbClr val="FF0000"/>
                </a:solidFill>
              </a:rPr>
              <a:t>E.first_name</a:t>
            </a:r>
            <a:r>
              <a:rPr lang="en-US" sz="1400" dirty="0">
                <a:solidFill>
                  <a:srgbClr val="FF0000"/>
                </a:solidFill>
              </a:rPr>
              <a:t>, </a:t>
            </a:r>
            <a:r>
              <a:rPr lang="en-US" sz="1400" dirty="0" err="1">
                <a:solidFill>
                  <a:srgbClr val="FF0000"/>
                </a:solidFill>
              </a:rPr>
              <a:t>D.department_name</a:t>
            </a:r>
            <a:endParaRPr lang="en-US" sz="1400" dirty="0">
              <a:solidFill>
                <a:srgbClr val="FF0000"/>
              </a:solidFill>
            </a:endParaRPr>
          </a:p>
          <a:p>
            <a:r>
              <a:rPr lang="en-US" sz="1400" dirty="0">
                <a:solidFill>
                  <a:srgbClr val="FF0000"/>
                </a:solidFill>
              </a:rPr>
              <a:t>FROM employees E, Departments D</a:t>
            </a:r>
          </a:p>
          <a:p>
            <a:r>
              <a:rPr lang="en-US" sz="1400" dirty="0">
                <a:solidFill>
                  <a:srgbClr val="FF0000"/>
                </a:solidFill>
              </a:rPr>
              <a:t>WHERE </a:t>
            </a:r>
            <a:r>
              <a:rPr lang="en-US" sz="1400" dirty="0" err="1">
                <a:solidFill>
                  <a:srgbClr val="FF0000"/>
                </a:solidFill>
              </a:rPr>
              <a:t>E.department_id</a:t>
            </a:r>
            <a:r>
              <a:rPr lang="en-US" sz="1400" dirty="0">
                <a:solidFill>
                  <a:srgbClr val="FF0000"/>
                </a:solidFill>
              </a:rPr>
              <a:t> = </a:t>
            </a:r>
            <a:r>
              <a:rPr lang="en-US" sz="1400" dirty="0" err="1">
                <a:solidFill>
                  <a:srgbClr val="FF0000"/>
                </a:solidFill>
              </a:rPr>
              <a:t>D.department_id</a:t>
            </a:r>
            <a:endParaRPr lang="en-US" sz="1400" dirty="0">
              <a:solidFill>
                <a:srgbClr val="FF0000"/>
              </a:solidFill>
            </a:endParaRPr>
          </a:p>
          <a:p>
            <a:r>
              <a:rPr lang="en-US" sz="1400" dirty="0">
                <a:solidFill>
                  <a:srgbClr val="FF0000"/>
                </a:solidFill>
              </a:rPr>
              <a:t>ORDER BY </a:t>
            </a:r>
            <a:r>
              <a:rPr lang="en-US" sz="1400" dirty="0" err="1">
                <a:solidFill>
                  <a:srgbClr val="FF0000"/>
                </a:solidFill>
              </a:rPr>
              <a:t>E.Last_name</a:t>
            </a:r>
            <a:endParaRPr lang="en-US" sz="1400" b="1" dirty="0">
              <a:solidFill>
                <a:srgbClr val="FF0000"/>
              </a:solidFill>
            </a:endParaRPr>
          </a:p>
        </p:txBody>
      </p:sp>
    </p:spTree>
    <p:extLst>
      <p:ext uri="{BB962C8B-B14F-4D97-AF65-F5344CB8AC3E}">
        <p14:creationId xmlns:p14="http://schemas.microsoft.com/office/powerpoint/2010/main" val="2861339620"/>
      </p:ext>
    </p:extLst>
  </p:cSld>
  <p:clrMapOvr>
    <a:masterClrMapping/>
  </p:clrMapOvr>
  <p:timing>
    <p:tnLst>
      <p:par>
        <p:cTn xmlns:p14="http://schemas.microsoft.com/office/powerpoint/2010/mai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 02: group identical data from one or multiple table</a:t>
            </a:r>
            <a:endParaRPr lang="en-US" dirty="0"/>
          </a:p>
        </p:txBody>
      </p:sp>
      <p:sp>
        <p:nvSpPr>
          <p:cNvPr id="3" name="Content Placeholder 2"/>
          <p:cNvSpPr>
            <a:spLocks noGrp="1"/>
          </p:cNvSpPr>
          <p:nvPr>
            <p:ph idx="1"/>
          </p:nvPr>
        </p:nvSpPr>
        <p:spPr/>
        <p:txBody>
          <a:bodyPr/>
          <a:lstStyle/>
          <a:p>
            <a:r>
              <a:rPr lang="en-US" dirty="0" smtClean="0"/>
              <a:t>How to do this?</a:t>
            </a:r>
            <a:endParaRPr lang="en-US" dirty="0"/>
          </a:p>
        </p:txBody>
      </p:sp>
    </p:spTree>
    <p:extLst>
      <p:ext uri="{BB962C8B-B14F-4D97-AF65-F5344CB8AC3E}">
        <p14:creationId xmlns:p14="http://schemas.microsoft.com/office/powerpoint/2010/main" val="2260528743"/>
      </p:ext>
    </p:extLst>
  </p:cSld>
  <p:clrMapOvr>
    <a:masterClrMapping/>
  </p:clrMapOvr>
  <p:timing>
    <p:tnLst>
      <p:par>
        <p:cTn xmlns:p14="http://schemas.microsoft.com/office/powerpoint/2010/mai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2895600" y="2362200"/>
            <a:ext cx="3212592" cy="1143000"/>
          </a:xfrm>
        </p:spPr>
        <p:txBody>
          <a:bodyPr/>
          <a:lstStyle/>
          <a:p>
            <a:r>
              <a:rPr lang="en-US" dirty="0" smtClean="0">
                <a:solidFill>
                  <a:srgbClr val="FF0000"/>
                </a:solidFill>
              </a:rPr>
              <a:t>GROUP BY</a:t>
            </a:r>
            <a:endParaRPr lang="en-US" dirty="0">
              <a:solidFill>
                <a:srgbClr val="FF0000"/>
              </a:solidFill>
            </a:endParaRPr>
          </a:p>
        </p:txBody>
      </p:sp>
    </p:spTree>
    <p:extLst>
      <p:ext uri="{BB962C8B-B14F-4D97-AF65-F5344CB8AC3E}">
        <p14:creationId xmlns:p14="http://schemas.microsoft.com/office/powerpoint/2010/main" val="1380719604"/>
      </p:ext>
    </p:extLst>
  </p:cSld>
  <p:clrMapOvr>
    <a:masterClrMapping/>
  </p:clrMapOvr>
  <p:timing>
    <p:tnLst>
      <p:par>
        <p:cTn xmlns:p14="http://schemas.microsoft.com/office/powerpoint/2010/mai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048543752"/>
              </p:ext>
            </p:extLst>
          </p:nvPr>
        </p:nvGraphicFramePr>
        <p:xfrm>
          <a:off x="1447800" y="152400"/>
          <a:ext cx="6096000" cy="3048000"/>
        </p:xfrm>
        <a:graphic>
          <a:graphicData uri="http://schemas.openxmlformats.org/drawingml/2006/table">
            <a:tbl>
              <a:tblPr firstRow="1" bandRow="1">
                <a:tableStyleId>{073A0DAA-6AF3-43AB-8588-CEC1D06C72B9}</a:tableStyleId>
              </a:tblPr>
              <a:tblGrid>
                <a:gridCol w="3048000"/>
                <a:gridCol w="3048000"/>
              </a:tblGrid>
              <a:tr h="381000">
                <a:tc>
                  <a:txBody>
                    <a:bodyPr/>
                    <a:lstStyle/>
                    <a:p>
                      <a:r>
                        <a:rPr lang="en-US" dirty="0" smtClean="0"/>
                        <a:t>Company</a:t>
                      </a:r>
                      <a:r>
                        <a:rPr lang="en-US" baseline="0" dirty="0" smtClean="0"/>
                        <a:t> Name</a:t>
                      </a:r>
                      <a:endParaRPr lang="en-US" dirty="0"/>
                    </a:p>
                  </a:txBody>
                  <a:tcPr/>
                </a:tc>
                <a:tc>
                  <a:txBody>
                    <a:bodyPr/>
                    <a:lstStyle/>
                    <a:p>
                      <a:r>
                        <a:rPr lang="en-US" dirty="0" smtClean="0"/>
                        <a:t>Product_Name</a:t>
                      </a:r>
                      <a:endParaRPr lang="en-US" dirty="0"/>
                    </a:p>
                  </a:txBody>
                  <a:tcPr/>
                </a:tc>
              </a:tr>
              <a:tr h="381000">
                <a:tc>
                  <a:txBody>
                    <a:bodyPr/>
                    <a:lstStyle/>
                    <a:p>
                      <a:r>
                        <a:rPr lang="en-US" dirty="0" smtClean="0"/>
                        <a:t>Apple</a:t>
                      </a:r>
                      <a:endParaRPr lang="en-US" dirty="0"/>
                    </a:p>
                  </a:txBody>
                  <a:tcPr/>
                </a:tc>
                <a:tc>
                  <a:txBody>
                    <a:bodyPr/>
                    <a:lstStyle/>
                    <a:p>
                      <a:r>
                        <a:rPr lang="en-US" dirty="0" smtClean="0"/>
                        <a:t>Mac book</a:t>
                      </a:r>
                      <a:endParaRPr lang="en-US" dirty="0"/>
                    </a:p>
                  </a:txBody>
                  <a:tcPr/>
                </a:tc>
              </a:tr>
              <a:tr h="381000">
                <a:tc>
                  <a:txBody>
                    <a:bodyPr/>
                    <a:lstStyle/>
                    <a:p>
                      <a:r>
                        <a:rPr lang="en-US" dirty="0" smtClean="0"/>
                        <a:t>Sony</a:t>
                      </a:r>
                      <a:endParaRPr lang="en-US" dirty="0"/>
                    </a:p>
                  </a:txBody>
                  <a:tcPr/>
                </a:tc>
                <a:tc>
                  <a:txBody>
                    <a:bodyPr/>
                    <a:lstStyle/>
                    <a:p>
                      <a:r>
                        <a:rPr lang="en-US" dirty="0" smtClean="0"/>
                        <a:t>TV</a:t>
                      </a:r>
                      <a:endParaRPr lang="en-US" dirty="0"/>
                    </a:p>
                  </a:txBody>
                  <a:tcPr/>
                </a:tc>
              </a:tr>
              <a:tr h="381000">
                <a:tc>
                  <a:txBody>
                    <a:bodyPr/>
                    <a:lstStyle/>
                    <a:p>
                      <a:r>
                        <a:rPr lang="en-US" dirty="0" smtClean="0"/>
                        <a:t>Apple</a:t>
                      </a:r>
                      <a:endParaRPr lang="en-US" dirty="0"/>
                    </a:p>
                  </a:txBody>
                  <a:tcPr/>
                </a:tc>
                <a:tc>
                  <a:txBody>
                    <a:bodyPr/>
                    <a:lstStyle/>
                    <a:p>
                      <a:r>
                        <a:rPr lang="en-US" dirty="0" smtClean="0"/>
                        <a:t>IPhone</a:t>
                      </a:r>
                      <a:r>
                        <a:rPr lang="en-US" baseline="0" dirty="0" smtClean="0"/>
                        <a:t> </a:t>
                      </a:r>
                      <a:endParaRPr lang="en-US" dirty="0"/>
                    </a:p>
                  </a:txBody>
                  <a:tcPr/>
                </a:tc>
              </a:tr>
              <a:tr h="381000">
                <a:tc>
                  <a:txBody>
                    <a:bodyPr/>
                    <a:lstStyle/>
                    <a:p>
                      <a:r>
                        <a:rPr lang="en-US" dirty="0" smtClean="0"/>
                        <a:t>Apple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TV</a:t>
                      </a:r>
                    </a:p>
                  </a:txBody>
                  <a:tcPr/>
                </a:tc>
              </a:tr>
              <a:tr h="381000">
                <a:tc>
                  <a:txBody>
                    <a:bodyPr/>
                    <a:lstStyle/>
                    <a:p>
                      <a:r>
                        <a:rPr lang="en-US" dirty="0" smtClean="0"/>
                        <a:t>Apple</a:t>
                      </a:r>
                      <a:endParaRPr lang="en-US" dirty="0"/>
                    </a:p>
                  </a:txBody>
                  <a:tcPr/>
                </a:tc>
                <a:tc>
                  <a:txBody>
                    <a:bodyPr/>
                    <a:lstStyle/>
                    <a:p>
                      <a:r>
                        <a:rPr lang="en-US" dirty="0" smtClean="0"/>
                        <a:t>iPad</a:t>
                      </a:r>
                      <a:endParaRPr lang="en-US" dirty="0"/>
                    </a:p>
                  </a:txBody>
                  <a:tcPr/>
                </a:tc>
              </a:tr>
              <a:tr h="381000">
                <a:tc>
                  <a:txBody>
                    <a:bodyPr/>
                    <a:lstStyle/>
                    <a:p>
                      <a:r>
                        <a:rPr lang="en-US" dirty="0" smtClean="0"/>
                        <a:t>Samsung</a:t>
                      </a:r>
                      <a:endParaRPr lang="en-US" dirty="0"/>
                    </a:p>
                  </a:txBody>
                  <a:tcPr/>
                </a:tc>
                <a:tc>
                  <a:txBody>
                    <a:bodyPr/>
                    <a:lstStyle/>
                    <a:p>
                      <a:r>
                        <a:rPr lang="en-US" dirty="0" smtClean="0"/>
                        <a:t>TV</a:t>
                      </a:r>
                      <a:endParaRPr lang="en-US" dirty="0"/>
                    </a:p>
                  </a:txBody>
                  <a:tcPr/>
                </a:tc>
              </a:tr>
              <a:tr h="381000">
                <a:tc>
                  <a:txBody>
                    <a:bodyPr/>
                    <a:lstStyle/>
                    <a:p>
                      <a:r>
                        <a:rPr lang="en-US" dirty="0" smtClean="0"/>
                        <a:t>Samsung</a:t>
                      </a:r>
                      <a:endParaRPr lang="en-US" dirty="0"/>
                    </a:p>
                  </a:txBody>
                  <a:tcPr/>
                </a:tc>
                <a:tc>
                  <a:txBody>
                    <a:bodyPr/>
                    <a:lstStyle/>
                    <a:p>
                      <a:r>
                        <a:rPr lang="en-US" dirty="0" smtClean="0"/>
                        <a:t>Galaxy</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4259806394"/>
              </p:ext>
            </p:extLst>
          </p:nvPr>
        </p:nvGraphicFramePr>
        <p:xfrm>
          <a:off x="1371600" y="3429000"/>
          <a:ext cx="6096000" cy="2966720"/>
        </p:xfrm>
        <a:graphic>
          <a:graphicData uri="http://schemas.openxmlformats.org/drawingml/2006/table">
            <a:tbl>
              <a:tblPr firstRow="1" bandRow="1">
                <a:tableStyleId>{5C22544A-7EE6-4342-B048-85BDC9FD1C3A}</a:tableStyleId>
              </a:tblPr>
              <a:tblGrid>
                <a:gridCol w="3048000"/>
                <a:gridCol w="3048000"/>
              </a:tblGrid>
              <a:tr h="370840">
                <a:tc>
                  <a:txBody>
                    <a:bodyPr/>
                    <a:lstStyle/>
                    <a:p>
                      <a:r>
                        <a:rPr lang="en-US" dirty="0" err="1" smtClean="0"/>
                        <a:t>Product_Nmae</a:t>
                      </a:r>
                      <a:endParaRPr lang="en-US" dirty="0"/>
                    </a:p>
                  </a:txBody>
                  <a:tcPr/>
                </a:tc>
                <a:tc>
                  <a:txBody>
                    <a:bodyPr/>
                    <a:lstStyle/>
                    <a:p>
                      <a:r>
                        <a:rPr lang="en-US" dirty="0" smtClean="0"/>
                        <a:t>Price</a:t>
                      </a:r>
                      <a:endParaRPr lang="en-US" dirty="0"/>
                    </a:p>
                  </a:txBody>
                  <a:tcPr/>
                </a:tc>
              </a:tr>
              <a:tr h="370840">
                <a:tc>
                  <a:txBody>
                    <a:bodyPr/>
                    <a:lstStyle/>
                    <a:p>
                      <a:r>
                        <a:rPr lang="en-US" dirty="0" smtClean="0"/>
                        <a:t>IPhone 6</a:t>
                      </a:r>
                      <a:endParaRPr lang="en-US" dirty="0"/>
                    </a:p>
                  </a:txBody>
                  <a:tcPr/>
                </a:tc>
                <a:tc>
                  <a:txBody>
                    <a:bodyPr/>
                    <a:lstStyle/>
                    <a:p>
                      <a:r>
                        <a:rPr lang="en-US" dirty="0" smtClean="0"/>
                        <a:t>600</a:t>
                      </a:r>
                      <a:endParaRPr lang="en-US" dirty="0"/>
                    </a:p>
                  </a:txBody>
                  <a:tcPr/>
                </a:tc>
              </a:tr>
              <a:tr h="370840">
                <a:tc>
                  <a:txBody>
                    <a:bodyPr/>
                    <a:lstStyle/>
                    <a:p>
                      <a:r>
                        <a:rPr lang="en-US" dirty="0" smtClean="0"/>
                        <a:t>IPhone 7</a:t>
                      </a:r>
                      <a:endParaRPr lang="en-US" dirty="0"/>
                    </a:p>
                  </a:txBody>
                  <a:tcPr/>
                </a:tc>
                <a:tc>
                  <a:txBody>
                    <a:bodyPr/>
                    <a:lstStyle/>
                    <a:p>
                      <a:r>
                        <a:rPr lang="en-US" dirty="0" smtClean="0"/>
                        <a:t>800</a:t>
                      </a:r>
                      <a:endParaRPr lang="en-US" dirty="0"/>
                    </a:p>
                  </a:txBody>
                  <a:tcPr/>
                </a:tc>
              </a:tr>
              <a:tr h="370840">
                <a:tc>
                  <a:txBody>
                    <a:bodyPr/>
                    <a:lstStyle/>
                    <a:p>
                      <a:r>
                        <a:rPr lang="en-US" dirty="0" smtClean="0"/>
                        <a:t>Iphone5</a:t>
                      </a:r>
                      <a:r>
                        <a:rPr lang="en-US" baseline="0" dirty="0" smtClean="0"/>
                        <a:t> </a:t>
                      </a:r>
                      <a:endParaRPr lang="en-US" dirty="0"/>
                    </a:p>
                  </a:txBody>
                  <a:tcPr/>
                </a:tc>
                <a:tc>
                  <a:txBody>
                    <a:bodyPr/>
                    <a:lstStyle/>
                    <a:p>
                      <a:r>
                        <a:rPr lang="en-US" dirty="0" smtClean="0"/>
                        <a:t>200</a:t>
                      </a:r>
                      <a:endParaRPr lang="en-US" dirty="0"/>
                    </a:p>
                  </a:txBody>
                  <a:tcPr/>
                </a:tc>
              </a:tr>
              <a:tr h="370840">
                <a:tc>
                  <a:txBody>
                    <a:bodyPr/>
                    <a:lstStyle/>
                    <a:p>
                      <a:r>
                        <a:rPr lang="en-US" dirty="0" smtClean="0"/>
                        <a:t>IPhone 4</a:t>
                      </a:r>
                      <a:endParaRPr lang="en-US" dirty="0"/>
                    </a:p>
                  </a:txBody>
                  <a:tcPr/>
                </a:tc>
                <a:tc>
                  <a:txBody>
                    <a:bodyPr/>
                    <a:lstStyle/>
                    <a:p>
                      <a:r>
                        <a:rPr lang="en-US" dirty="0" smtClean="0"/>
                        <a:t>100</a:t>
                      </a:r>
                      <a:endParaRPr lang="en-US" dirty="0"/>
                    </a:p>
                  </a:txBody>
                  <a:tcPr/>
                </a:tc>
              </a:tr>
              <a:tr h="370840">
                <a:tc>
                  <a:txBody>
                    <a:bodyPr/>
                    <a:lstStyle/>
                    <a:p>
                      <a:r>
                        <a:rPr lang="en-US" dirty="0" smtClean="0"/>
                        <a:t>Apple</a:t>
                      </a:r>
                      <a:r>
                        <a:rPr lang="en-US" baseline="0" dirty="0" smtClean="0"/>
                        <a:t> TV</a:t>
                      </a:r>
                      <a:endParaRPr lang="en-US" dirty="0"/>
                    </a:p>
                  </a:txBody>
                  <a:tcPr/>
                </a:tc>
                <a:tc>
                  <a:txBody>
                    <a:bodyPr/>
                    <a:lstStyle/>
                    <a:p>
                      <a:r>
                        <a:rPr lang="en-US" dirty="0" smtClean="0"/>
                        <a:t>2000</a:t>
                      </a:r>
                      <a:endParaRPr lang="en-US" dirty="0"/>
                    </a:p>
                  </a:txBody>
                  <a:tcPr/>
                </a:tc>
              </a:tr>
              <a:tr h="370840">
                <a:tc>
                  <a:txBody>
                    <a:bodyPr/>
                    <a:lstStyle/>
                    <a:p>
                      <a:r>
                        <a:rPr lang="en-US" dirty="0" smtClean="0"/>
                        <a:t>Samsung TV</a:t>
                      </a:r>
                      <a:endParaRPr lang="en-US" dirty="0"/>
                    </a:p>
                  </a:txBody>
                  <a:tcPr/>
                </a:tc>
                <a:tc>
                  <a:txBody>
                    <a:bodyPr/>
                    <a:lstStyle/>
                    <a:p>
                      <a:r>
                        <a:rPr lang="en-US" dirty="0" smtClean="0"/>
                        <a:t>3000</a:t>
                      </a:r>
                      <a:endParaRPr lang="en-US" dirty="0"/>
                    </a:p>
                  </a:txBody>
                  <a:tcPr/>
                </a:tc>
              </a:tr>
              <a:tr h="370840">
                <a:tc>
                  <a:txBody>
                    <a:bodyPr/>
                    <a:lstStyle/>
                    <a:p>
                      <a:r>
                        <a:rPr lang="en-US" dirty="0" smtClean="0"/>
                        <a:t>Sony TV</a:t>
                      </a:r>
                      <a:endParaRPr lang="en-US" dirty="0"/>
                    </a:p>
                  </a:txBody>
                  <a:tcPr/>
                </a:tc>
                <a:tc>
                  <a:txBody>
                    <a:bodyPr/>
                    <a:lstStyle/>
                    <a:p>
                      <a:r>
                        <a:rPr lang="en-US" dirty="0" smtClean="0"/>
                        <a:t>2200</a:t>
                      </a:r>
                      <a:endParaRPr lang="en-US" dirty="0"/>
                    </a:p>
                  </a:txBody>
                  <a:tcPr/>
                </a:tc>
              </a:tr>
            </a:tbl>
          </a:graphicData>
        </a:graphic>
      </p:graphicFrame>
      <p:sp>
        <p:nvSpPr>
          <p:cNvPr id="6" name="TextBox 5"/>
          <p:cNvSpPr txBox="1"/>
          <p:nvPr/>
        </p:nvSpPr>
        <p:spPr>
          <a:xfrm>
            <a:off x="7848600" y="2590800"/>
            <a:ext cx="990600" cy="1200329"/>
          </a:xfrm>
          <a:prstGeom prst="rect">
            <a:avLst/>
          </a:prstGeom>
          <a:noFill/>
          <a:ln>
            <a:solidFill>
              <a:srgbClr val="FF0000"/>
            </a:solidFill>
          </a:ln>
        </p:spPr>
        <p:txBody>
          <a:bodyPr wrap="square" rtlCol="0">
            <a:spAutoFit/>
          </a:bodyPr>
          <a:lstStyle/>
          <a:p>
            <a:r>
              <a:rPr lang="en-US" dirty="0" smtClean="0">
                <a:solidFill>
                  <a:srgbClr val="FF0000"/>
                </a:solidFill>
              </a:rPr>
              <a:t>Find out lowest price iPhone</a:t>
            </a:r>
            <a:endParaRPr lang="en-US" dirty="0">
              <a:solidFill>
                <a:srgbClr val="FF0000"/>
              </a:solidFill>
            </a:endParaRPr>
          </a:p>
        </p:txBody>
      </p:sp>
      <p:sp>
        <p:nvSpPr>
          <p:cNvPr id="7" name="TextBox 6"/>
          <p:cNvSpPr txBox="1"/>
          <p:nvPr/>
        </p:nvSpPr>
        <p:spPr>
          <a:xfrm>
            <a:off x="7772400" y="4572000"/>
            <a:ext cx="990600" cy="646331"/>
          </a:xfrm>
          <a:prstGeom prst="rect">
            <a:avLst/>
          </a:prstGeom>
          <a:noFill/>
          <a:ln>
            <a:solidFill>
              <a:schemeClr val="tx1"/>
            </a:solidFill>
          </a:ln>
        </p:spPr>
        <p:txBody>
          <a:bodyPr wrap="square" rtlCol="0">
            <a:spAutoFit/>
          </a:bodyPr>
          <a:lstStyle/>
          <a:p>
            <a:r>
              <a:rPr lang="en-US" dirty="0" smtClean="0"/>
              <a:t>Table2: Price</a:t>
            </a:r>
            <a:endParaRPr lang="en-US" dirty="0"/>
          </a:p>
        </p:txBody>
      </p:sp>
      <p:sp>
        <p:nvSpPr>
          <p:cNvPr id="8" name="TextBox 7"/>
          <p:cNvSpPr txBox="1"/>
          <p:nvPr/>
        </p:nvSpPr>
        <p:spPr>
          <a:xfrm>
            <a:off x="7696200" y="228600"/>
            <a:ext cx="1143000" cy="646331"/>
          </a:xfrm>
          <a:prstGeom prst="rect">
            <a:avLst/>
          </a:prstGeom>
          <a:noFill/>
          <a:ln>
            <a:solidFill>
              <a:schemeClr val="tx1"/>
            </a:solidFill>
          </a:ln>
        </p:spPr>
        <p:txBody>
          <a:bodyPr wrap="square" rtlCol="0">
            <a:spAutoFit/>
          </a:bodyPr>
          <a:lstStyle/>
          <a:p>
            <a:r>
              <a:rPr lang="en-US" dirty="0" smtClean="0"/>
              <a:t>Table 1: Company</a:t>
            </a:r>
            <a:endParaRPr lang="en-US" dirty="0"/>
          </a:p>
        </p:txBody>
      </p:sp>
    </p:spTree>
    <p:extLst>
      <p:ext uri="{BB962C8B-B14F-4D97-AF65-F5344CB8AC3E}">
        <p14:creationId xmlns:p14="http://schemas.microsoft.com/office/powerpoint/2010/main" val="2482672894"/>
      </p:ext>
    </p:extLst>
  </p:cSld>
  <p:clrMapOvr>
    <a:masterClrMapping/>
  </p:clrMapOvr>
  <p:timing>
    <p:tnLst>
      <p:par>
        <p:cTn xmlns:p14="http://schemas.microsoft.com/office/powerpoint/2010/mai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1066800" y="1447800"/>
            <a:ext cx="7866888" cy="4800600"/>
          </a:xfrm>
        </p:spPr>
        <p:txBody>
          <a:bodyPr>
            <a:normAutofit/>
          </a:bodyPr>
          <a:lstStyle/>
          <a:p>
            <a:r>
              <a:rPr lang="en-US" dirty="0" smtClean="0"/>
              <a:t>Syntax:</a:t>
            </a:r>
          </a:p>
          <a:p>
            <a:r>
              <a:rPr lang="en-US" sz="2200" dirty="0" smtClean="0">
                <a:solidFill>
                  <a:srgbClr val="FF0000"/>
                </a:solidFill>
              </a:rPr>
              <a:t>Select product_Name, min(price)</a:t>
            </a:r>
          </a:p>
          <a:p>
            <a:r>
              <a:rPr lang="en-US" sz="2200" dirty="0" smtClean="0">
                <a:solidFill>
                  <a:srgbClr val="FF0000"/>
                </a:solidFill>
              </a:rPr>
              <a:t>From company </a:t>
            </a:r>
          </a:p>
          <a:p>
            <a:r>
              <a:rPr lang="en-US" sz="2200" dirty="0" smtClean="0">
                <a:solidFill>
                  <a:srgbClr val="00B050"/>
                </a:solidFill>
              </a:rPr>
              <a:t>Inner join </a:t>
            </a:r>
          </a:p>
          <a:p>
            <a:r>
              <a:rPr lang="en-US" sz="2200" dirty="0" smtClean="0">
                <a:solidFill>
                  <a:srgbClr val="FF0000"/>
                </a:solidFill>
              </a:rPr>
              <a:t>Price</a:t>
            </a:r>
          </a:p>
          <a:p>
            <a:r>
              <a:rPr lang="en-US" sz="2200" dirty="0" smtClean="0">
                <a:solidFill>
                  <a:srgbClr val="FF0000"/>
                </a:solidFill>
              </a:rPr>
              <a:t>ON </a:t>
            </a:r>
            <a:r>
              <a:rPr lang="en-US" sz="2200" dirty="0" err="1" smtClean="0">
                <a:solidFill>
                  <a:srgbClr val="FF0000"/>
                </a:solidFill>
              </a:rPr>
              <a:t>Company.product_Name</a:t>
            </a:r>
            <a:r>
              <a:rPr lang="en-US" sz="2200" dirty="0" smtClean="0">
                <a:solidFill>
                  <a:srgbClr val="FF0000"/>
                </a:solidFill>
              </a:rPr>
              <a:t>=Price.</a:t>
            </a:r>
            <a:r>
              <a:rPr lang="en-US" sz="2200" dirty="0">
                <a:solidFill>
                  <a:srgbClr val="FF0000"/>
                </a:solidFill>
              </a:rPr>
              <a:t> </a:t>
            </a:r>
            <a:r>
              <a:rPr lang="en-US" sz="2200" dirty="0" smtClean="0">
                <a:solidFill>
                  <a:srgbClr val="FF0000"/>
                </a:solidFill>
              </a:rPr>
              <a:t>product_Name</a:t>
            </a:r>
          </a:p>
          <a:p>
            <a:r>
              <a:rPr lang="en-US" sz="2200" dirty="0" smtClean="0">
                <a:solidFill>
                  <a:srgbClr val="00B050"/>
                </a:solidFill>
              </a:rPr>
              <a:t>Group by product_name</a:t>
            </a:r>
          </a:p>
          <a:p>
            <a:r>
              <a:rPr lang="en-US" sz="2200" dirty="0" smtClean="0">
                <a:solidFill>
                  <a:srgbClr val="00B0F0"/>
                </a:solidFill>
              </a:rPr>
              <a:t>Where product_name = </a:t>
            </a:r>
            <a:r>
              <a:rPr lang="en-US" sz="2200" dirty="0" err="1" smtClean="0">
                <a:solidFill>
                  <a:srgbClr val="00B0F0"/>
                </a:solidFill>
              </a:rPr>
              <a:t>Iphone</a:t>
            </a:r>
            <a:endParaRPr lang="en-US" sz="2200" dirty="0" smtClean="0">
              <a:solidFill>
                <a:srgbClr val="00B0F0"/>
              </a:solidFill>
            </a:endParaRPr>
          </a:p>
          <a:p>
            <a:r>
              <a:rPr lang="en-US" sz="2200" dirty="0" smtClean="0">
                <a:solidFill>
                  <a:srgbClr val="00B050"/>
                </a:solidFill>
              </a:rPr>
              <a:t>Having </a:t>
            </a:r>
            <a:r>
              <a:rPr lang="en-US" sz="2200" dirty="0">
                <a:solidFill>
                  <a:srgbClr val="00B050"/>
                </a:solidFill>
              </a:rPr>
              <a:t>min(price)</a:t>
            </a:r>
          </a:p>
          <a:p>
            <a:endParaRPr lang="en-US" dirty="0" smtClean="0"/>
          </a:p>
          <a:p>
            <a:endParaRPr lang="en-US" dirty="0"/>
          </a:p>
          <a:p>
            <a:endParaRPr lang="en-US" dirty="0" smtClean="0"/>
          </a:p>
        </p:txBody>
      </p:sp>
    </p:spTree>
    <p:extLst>
      <p:ext uri="{BB962C8B-B14F-4D97-AF65-F5344CB8AC3E}">
        <p14:creationId xmlns:p14="http://schemas.microsoft.com/office/powerpoint/2010/main" val="3725578623"/>
      </p:ext>
    </p:extLst>
  </p:cSld>
  <p:clrMapOvr>
    <a:masterClrMapping/>
  </p:clrMapOvr>
  <p:timing>
    <p:tnLst>
      <p:par>
        <p:cTn xmlns:p14="http://schemas.microsoft.com/office/powerpoint/2010/mai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department name </a:t>
            </a:r>
            <a:r>
              <a:rPr lang="en-US" dirty="0" err="1" smtClean="0"/>
              <a:t>name</a:t>
            </a:r>
            <a:r>
              <a:rPr lang="en-US" dirty="0" smtClean="0"/>
              <a:t> with more than 5 employee</a:t>
            </a:r>
            <a:endParaRPr lang="en-US" dirty="0"/>
          </a:p>
        </p:txBody>
      </p:sp>
      <p:sp>
        <p:nvSpPr>
          <p:cNvPr id="3" name="Content Placeholder 2"/>
          <p:cNvSpPr>
            <a:spLocks noGrp="1"/>
          </p:cNvSpPr>
          <p:nvPr>
            <p:ph idx="1"/>
          </p:nvPr>
        </p:nvSpPr>
        <p:spPr>
          <a:xfrm>
            <a:off x="1435608" y="2438400"/>
            <a:ext cx="7498080" cy="3810000"/>
          </a:xfrm>
        </p:spPr>
        <p:txBody>
          <a:bodyPr/>
          <a:lstStyle/>
          <a:p>
            <a:r>
              <a:rPr lang="en-US" sz="2000" dirty="0" smtClean="0">
                <a:solidFill>
                  <a:srgbClr val="FF0000"/>
                </a:solidFill>
              </a:rPr>
              <a:t>Select </a:t>
            </a:r>
            <a:r>
              <a:rPr lang="en-US" sz="2000" dirty="0" err="1" smtClean="0">
                <a:solidFill>
                  <a:srgbClr val="FF0000"/>
                </a:solidFill>
              </a:rPr>
              <a:t>department_name</a:t>
            </a:r>
            <a:r>
              <a:rPr lang="en-US" sz="2000" dirty="0" smtClean="0">
                <a:solidFill>
                  <a:srgbClr val="FF0000"/>
                </a:solidFill>
              </a:rPr>
              <a:t>, count(</a:t>
            </a:r>
            <a:r>
              <a:rPr lang="en-US" sz="2000" dirty="0" err="1" smtClean="0">
                <a:solidFill>
                  <a:srgbClr val="FF0000"/>
                </a:solidFill>
              </a:rPr>
              <a:t>employee_id</a:t>
            </a:r>
            <a:r>
              <a:rPr lang="en-US" sz="2000" dirty="0" smtClean="0">
                <a:solidFill>
                  <a:srgbClr val="FF0000"/>
                </a:solidFill>
              </a:rPr>
              <a:t>)</a:t>
            </a:r>
          </a:p>
          <a:p>
            <a:r>
              <a:rPr lang="en-US" sz="2000" dirty="0" smtClean="0">
                <a:solidFill>
                  <a:srgbClr val="FF0000"/>
                </a:solidFill>
              </a:rPr>
              <a:t>From employees inner join departments</a:t>
            </a:r>
          </a:p>
          <a:p>
            <a:r>
              <a:rPr lang="en-US" sz="2000" dirty="0" smtClean="0">
                <a:solidFill>
                  <a:srgbClr val="FF0000"/>
                </a:solidFill>
              </a:rPr>
              <a:t>ON </a:t>
            </a:r>
            <a:r>
              <a:rPr lang="en-US" sz="2000" dirty="0" err="1" smtClean="0">
                <a:solidFill>
                  <a:srgbClr val="FF0000"/>
                </a:solidFill>
              </a:rPr>
              <a:t>employees.department_id</a:t>
            </a:r>
            <a:r>
              <a:rPr lang="en-US" sz="2000" dirty="0" smtClean="0">
                <a:solidFill>
                  <a:srgbClr val="FF0000"/>
                </a:solidFill>
              </a:rPr>
              <a:t>=</a:t>
            </a:r>
            <a:r>
              <a:rPr lang="en-US" sz="2000" dirty="0" err="1" smtClean="0">
                <a:solidFill>
                  <a:srgbClr val="FF0000"/>
                </a:solidFill>
              </a:rPr>
              <a:t>depatments.department_id</a:t>
            </a:r>
            <a:endParaRPr lang="en-US" sz="2000" dirty="0" smtClean="0">
              <a:solidFill>
                <a:srgbClr val="FF0000"/>
              </a:solidFill>
            </a:endParaRPr>
          </a:p>
          <a:p>
            <a:r>
              <a:rPr lang="en-US" sz="2000" dirty="0" smtClean="0">
                <a:solidFill>
                  <a:srgbClr val="FF0000"/>
                </a:solidFill>
              </a:rPr>
              <a:t>GROUP By </a:t>
            </a:r>
            <a:r>
              <a:rPr lang="en-US" sz="2000" dirty="0" err="1" smtClean="0">
                <a:solidFill>
                  <a:srgbClr val="FF0000"/>
                </a:solidFill>
              </a:rPr>
              <a:t>department_name</a:t>
            </a:r>
            <a:endParaRPr lang="en-US" sz="2000" dirty="0" smtClean="0">
              <a:solidFill>
                <a:srgbClr val="FF0000"/>
              </a:solidFill>
            </a:endParaRPr>
          </a:p>
          <a:p>
            <a:r>
              <a:rPr lang="en-US" sz="2000" dirty="0" smtClean="0">
                <a:solidFill>
                  <a:srgbClr val="FF0000"/>
                </a:solidFill>
              </a:rPr>
              <a:t>Having </a:t>
            </a:r>
            <a:r>
              <a:rPr lang="en-US" sz="2000" dirty="0">
                <a:solidFill>
                  <a:srgbClr val="FF0000"/>
                </a:solidFill>
              </a:rPr>
              <a:t>count(</a:t>
            </a:r>
            <a:r>
              <a:rPr lang="en-US" sz="2000" dirty="0" err="1">
                <a:solidFill>
                  <a:srgbClr val="FF0000"/>
                </a:solidFill>
              </a:rPr>
              <a:t>employee_id</a:t>
            </a:r>
            <a:r>
              <a:rPr lang="en-US" sz="2000" dirty="0" smtClean="0">
                <a:solidFill>
                  <a:srgbClr val="FF0000"/>
                </a:solidFill>
              </a:rPr>
              <a:t>)&gt; 5</a:t>
            </a:r>
            <a:endParaRPr lang="en-US" sz="2000" dirty="0">
              <a:solidFill>
                <a:srgbClr val="FF0000"/>
              </a:solidFill>
            </a:endParaRPr>
          </a:p>
          <a:p>
            <a:endParaRPr lang="en-US" dirty="0" smtClean="0"/>
          </a:p>
          <a:p>
            <a:endParaRPr lang="en-US" dirty="0" smtClean="0"/>
          </a:p>
        </p:txBody>
      </p:sp>
    </p:spTree>
    <p:extLst>
      <p:ext uri="{BB962C8B-B14F-4D97-AF65-F5344CB8AC3E}">
        <p14:creationId xmlns:p14="http://schemas.microsoft.com/office/powerpoint/2010/main" val="362343382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rules</a:t>
            </a:r>
            <a:endParaRPr lang="en-US" dirty="0"/>
          </a:p>
        </p:txBody>
      </p:sp>
      <p:sp>
        <p:nvSpPr>
          <p:cNvPr id="3" name="Content Placeholder 2"/>
          <p:cNvSpPr>
            <a:spLocks noGrp="1"/>
          </p:cNvSpPr>
          <p:nvPr>
            <p:ph idx="1"/>
          </p:nvPr>
        </p:nvSpPr>
        <p:spPr/>
        <p:txBody>
          <a:bodyPr/>
          <a:lstStyle/>
          <a:p>
            <a:pPr marL="596646" indent="-514350">
              <a:buFont typeface="+mj-lt"/>
              <a:buAutoNum type="arabicPeriod"/>
            </a:pPr>
            <a:r>
              <a:rPr lang="en-US" dirty="0" smtClean="0"/>
              <a:t>What ever select in group by that statement must be in select statement.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a:t>
            </a:r>
          </a:p>
          <a:p>
            <a:r>
              <a:rPr lang="en-US" dirty="0" smtClean="0"/>
              <a:t>Filter row with having using aggregate function</a:t>
            </a:r>
          </a:p>
          <a:p>
            <a:pPr lvl="1"/>
            <a:r>
              <a:rPr lang="en-US" sz="1600" dirty="0">
                <a:solidFill>
                  <a:srgbClr val="FF0000"/>
                </a:solidFill>
              </a:rPr>
              <a:t>SELECT</a:t>
            </a:r>
            <a:r>
              <a:rPr lang="en-US" sz="1600" b="1" dirty="0">
                <a:solidFill>
                  <a:srgbClr val="FF0000"/>
                </a:solidFill>
              </a:rPr>
              <a:t> </a:t>
            </a:r>
            <a:r>
              <a:rPr lang="en-US" sz="1600" dirty="0" err="1">
                <a:solidFill>
                  <a:srgbClr val="FF0000"/>
                </a:solidFill>
              </a:rPr>
              <a:t>Department_id</a:t>
            </a:r>
            <a:r>
              <a:rPr lang="en-US" sz="1600" dirty="0">
                <a:solidFill>
                  <a:srgbClr val="FF0000"/>
                </a:solidFill>
              </a:rPr>
              <a:t>, AVG(Salary)</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35910022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1706562"/>
          </a:xfrm>
        </p:spPr>
        <p:txBody>
          <a:bodyPr>
            <a:normAutofit/>
          </a:bodyPr>
          <a:lstStyle/>
          <a:p>
            <a:r>
              <a:rPr lang="en-US" sz="2000" dirty="0" smtClean="0">
                <a:effectLst/>
              </a:rPr>
              <a:t>A </a:t>
            </a:r>
            <a:r>
              <a:rPr lang="en-US" sz="2000" dirty="0">
                <a:effectLst/>
              </a:rPr>
              <a:t>DNS server or Domain Name Server is part of a huge database spread out across the Internet. Any time you visit a site by typing in a name, like www.google.com or www.yahoo.com, the DNS server converts that name into an IP address</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19200" y="1905000"/>
            <a:ext cx="7262557" cy="4266752"/>
          </a:xfrm>
        </p:spPr>
      </p:pic>
    </p:spTree>
    <p:extLst>
      <p:ext uri="{BB962C8B-B14F-4D97-AF65-F5344CB8AC3E}">
        <p14:creationId xmlns:p14="http://schemas.microsoft.com/office/powerpoint/2010/main" val="2747909717"/>
      </p:ext>
    </p:extLst>
  </p:cSld>
  <p:clrMapOvr>
    <a:masterClrMapping/>
  </p:clrMapOvr>
  <p:timing>
    <p:tnLst>
      <p:par>
        <p:cTn xmlns:p14="http://schemas.microsoft.com/office/powerpoint/2010/mai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&amp; HAVING</a:t>
            </a:r>
            <a:endParaRPr lang="en-US" dirty="0"/>
          </a:p>
        </p:txBody>
      </p:sp>
      <p:sp>
        <p:nvSpPr>
          <p:cNvPr id="3" name="Content Placeholder 2"/>
          <p:cNvSpPr>
            <a:spLocks noGrp="1"/>
          </p:cNvSpPr>
          <p:nvPr>
            <p:ph idx="1"/>
          </p:nvPr>
        </p:nvSpPr>
        <p:spPr/>
        <p:txBody>
          <a:bodyPr>
            <a:normAutofit/>
          </a:bodyPr>
          <a:lstStyle/>
          <a:p>
            <a:r>
              <a:rPr lang="en-US" sz="2000" dirty="0" smtClean="0">
                <a:solidFill>
                  <a:srgbClr val="00B050"/>
                </a:solidFill>
              </a:rPr>
              <a:t>GROUP BY –Group Identical Data; used primarily with aggregate functions(return the total value of the column)</a:t>
            </a:r>
            <a:endParaRPr lang="en-US" sz="2000" b="1" dirty="0" smtClean="0">
              <a:solidFill>
                <a:srgbClr val="00B050"/>
              </a:solidFill>
            </a:endParaRPr>
          </a:p>
          <a:p>
            <a:pPr lvl="1"/>
            <a:r>
              <a:rPr lang="en-US" sz="1600" b="1" dirty="0" smtClean="0"/>
              <a:t>Find the Average Salary of each Department.</a:t>
            </a:r>
          </a:p>
          <a:p>
            <a:pPr lvl="1"/>
            <a:r>
              <a:rPr lang="en-US" sz="1600" dirty="0" smtClean="0">
                <a:solidFill>
                  <a:srgbClr val="FF0000"/>
                </a:solidFill>
              </a:rPr>
              <a:t>SELECT</a:t>
            </a:r>
            <a:r>
              <a:rPr lang="en-US" sz="1600" b="1" dirty="0" smtClean="0">
                <a:solidFill>
                  <a:srgbClr val="FF0000"/>
                </a:solidFill>
              </a:rPr>
              <a:t> </a:t>
            </a:r>
            <a:r>
              <a:rPr lang="en-US" sz="1600" dirty="0" err="1" smtClean="0">
                <a:solidFill>
                  <a:srgbClr val="FF0000"/>
                </a:solidFill>
              </a:rPr>
              <a:t>Department_id</a:t>
            </a:r>
            <a:r>
              <a:rPr lang="en-US" sz="1600" dirty="0" smtClean="0">
                <a:solidFill>
                  <a:srgbClr val="FF0000"/>
                </a:solidFill>
              </a:rPr>
              <a:t>, AVG(Salary)/sum(salary)/</a:t>
            </a:r>
          </a:p>
          <a:p>
            <a:pPr lvl="1"/>
            <a:r>
              <a:rPr lang="en-US" sz="1600" dirty="0" smtClean="0">
                <a:solidFill>
                  <a:srgbClr val="FF0000"/>
                </a:solidFill>
              </a:rPr>
              <a:t>FROM Employees</a:t>
            </a:r>
          </a:p>
          <a:p>
            <a:pPr lvl="1"/>
            <a:r>
              <a:rPr lang="en-US" sz="1600" dirty="0" smtClean="0">
                <a:solidFill>
                  <a:srgbClr val="FF0000"/>
                </a:solidFill>
              </a:rPr>
              <a:t>GROUP BY </a:t>
            </a:r>
            <a:r>
              <a:rPr lang="en-US" sz="1600" dirty="0" err="1" smtClean="0">
                <a:solidFill>
                  <a:srgbClr val="FF0000"/>
                </a:solidFill>
              </a:rPr>
              <a:t>Department_id</a:t>
            </a:r>
            <a:r>
              <a:rPr lang="en-US" sz="1600" dirty="0" smtClean="0">
                <a:solidFill>
                  <a:srgbClr val="FF0000"/>
                </a:solidFill>
              </a:rPr>
              <a:t>;     or</a:t>
            </a:r>
          </a:p>
          <a:p>
            <a:pPr lvl="1"/>
            <a:r>
              <a:rPr lang="en-US" sz="1600" dirty="0">
                <a:solidFill>
                  <a:srgbClr val="FF0000"/>
                </a:solidFill>
              </a:rPr>
              <a:t>SELECT</a:t>
            </a:r>
            <a:r>
              <a:rPr lang="en-US" sz="1600" b="1" dirty="0">
                <a:solidFill>
                  <a:srgbClr val="FF0000"/>
                </a:solidFill>
              </a:rPr>
              <a:t> </a:t>
            </a:r>
            <a:r>
              <a:rPr lang="en-US" sz="1600" dirty="0" err="1" smtClean="0">
                <a:solidFill>
                  <a:srgbClr val="FF0000"/>
                </a:solidFill>
              </a:rPr>
              <a:t>Department_id,ROUND</a:t>
            </a:r>
            <a:r>
              <a:rPr lang="en-US" sz="1600" dirty="0" smtClean="0">
                <a:solidFill>
                  <a:srgbClr val="FF0000"/>
                </a:solidFill>
              </a:rPr>
              <a:t>  (AVG(Salary</a:t>
            </a:r>
            <a:r>
              <a:rPr lang="en-US" sz="1600" dirty="0">
                <a:solidFill>
                  <a:srgbClr val="FF0000"/>
                </a:solidFill>
              </a:rPr>
              <a:t>)/sum(salary</a:t>
            </a:r>
            <a:r>
              <a:rPr lang="en-US" sz="1600" dirty="0" smtClean="0">
                <a:solidFill>
                  <a:srgbClr val="FF0000"/>
                </a:solidFill>
              </a:rPr>
              <a:t>)) as salary</a:t>
            </a:r>
            <a:endParaRPr lang="en-US" sz="1600" dirty="0">
              <a:solidFill>
                <a:srgbClr val="FF0000"/>
              </a:solidFill>
            </a:endParaRP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r>
              <a:rPr lang="en-US" sz="1600" dirty="0">
                <a:solidFill>
                  <a:srgbClr val="FF0000"/>
                </a:solidFill>
              </a:rPr>
              <a:t>;</a:t>
            </a:r>
          </a:p>
          <a:p>
            <a:pPr lvl="1"/>
            <a:endParaRPr lang="en-US" sz="1600" dirty="0" smtClean="0">
              <a:solidFill>
                <a:srgbClr val="FF0000"/>
              </a:solidFill>
            </a:endParaRPr>
          </a:p>
        </p:txBody>
      </p:sp>
    </p:spTree>
    <p:extLst>
      <p:ext uri="{BB962C8B-B14F-4D97-AF65-F5344CB8AC3E}">
        <p14:creationId xmlns:p14="http://schemas.microsoft.com/office/powerpoint/2010/main" val="3188889567"/>
      </p:ext>
    </p:extLst>
  </p:cSld>
  <p:clrMapOvr>
    <a:masterClrMapping/>
  </p:clrMapOvr>
  <p:timing>
    <p:tnLst>
      <p:par>
        <p:cTn xmlns:p14="http://schemas.microsoft.com/office/powerpoint/2010/mai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filter Group data?</a:t>
            </a:r>
            <a:endParaRPr lang="en-US" dirty="0"/>
          </a:p>
        </p:txBody>
      </p:sp>
      <p:sp>
        <p:nvSpPr>
          <p:cNvPr id="3" name="Content Placeholder 2"/>
          <p:cNvSpPr>
            <a:spLocks noGrp="1"/>
          </p:cNvSpPr>
          <p:nvPr>
            <p:ph idx="1"/>
          </p:nvPr>
        </p:nvSpPr>
        <p:spPr/>
        <p:txBody>
          <a:bodyPr/>
          <a:lstStyle/>
          <a:p>
            <a:r>
              <a:rPr lang="en-US" sz="2200" dirty="0">
                <a:solidFill>
                  <a:srgbClr val="00B050"/>
                </a:solidFill>
              </a:rPr>
              <a:t>HAVING – Filters rows from created groups.(FILTER GROUP DATA)</a:t>
            </a:r>
          </a:p>
          <a:p>
            <a:pPr lvl="1"/>
            <a:r>
              <a:rPr lang="en-US" sz="2400" dirty="0"/>
              <a:t>Find the departments that has more than 5 employees.</a:t>
            </a:r>
          </a:p>
          <a:p>
            <a:pPr lvl="1"/>
            <a:r>
              <a:rPr lang="en-US" sz="1600" dirty="0">
                <a:solidFill>
                  <a:srgbClr val="FF0000"/>
                </a:solidFill>
              </a:rPr>
              <a:t>SELECT </a:t>
            </a:r>
            <a:r>
              <a:rPr lang="en-US" sz="1600" dirty="0" err="1">
                <a:solidFill>
                  <a:srgbClr val="FF0000"/>
                </a:solidFill>
              </a:rPr>
              <a:t>Department_id</a:t>
            </a:r>
            <a:r>
              <a:rPr lang="en-US" sz="1600" dirty="0">
                <a:solidFill>
                  <a:srgbClr val="FF0000"/>
                </a:solidFill>
              </a:rPr>
              <a:t>, COUNT(</a:t>
            </a:r>
            <a:r>
              <a:rPr lang="en-US" sz="1600" dirty="0" err="1">
                <a:solidFill>
                  <a:srgbClr val="FF0000"/>
                </a:solidFill>
              </a:rPr>
              <a:t>employee_id</a:t>
            </a:r>
            <a:r>
              <a:rPr lang="en-US" sz="1600" dirty="0">
                <a:solidFill>
                  <a:srgbClr val="FF0000"/>
                </a:solidFill>
              </a:rPr>
              <a:t>)</a:t>
            </a:r>
          </a:p>
          <a:p>
            <a:pPr lvl="1"/>
            <a:r>
              <a:rPr lang="en-US" sz="1600" dirty="0">
                <a:solidFill>
                  <a:srgbClr val="FF0000"/>
                </a:solidFill>
              </a:rPr>
              <a:t>FROM Employees</a:t>
            </a:r>
          </a:p>
          <a:p>
            <a:pPr lvl="1"/>
            <a:r>
              <a:rPr lang="en-US" sz="1600" dirty="0">
                <a:solidFill>
                  <a:srgbClr val="FF0000"/>
                </a:solidFill>
              </a:rPr>
              <a:t>GROUP BY </a:t>
            </a:r>
            <a:r>
              <a:rPr lang="en-US" sz="1600" dirty="0" err="1">
                <a:solidFill>
                  <a:srgbClr val="FF0000"/>
                </a:solidFill>
              </a:rPr>
              <a:t>Department_id</a:t>
            </a:r>
            <a:endParaRPr lang="en-US" sz="1600" dirty="0">
              <a:solidFill>
                <a:srgbClr val="FF0000"/>
              </a:solidFill>
            </a:endParaRPr>
          </a:p>
          <a:p>
            <a:pPr lvl="1"/>
            <a:r>
              <a:rPr lang="en-US" sz="1600" dirty="0">
                <a:solidFill>
                  <a:srgbClr val="FF0000"/>
                </a:solidFill>
              </a:rPr>
              <a:t>Having COUNT(</a:t>
            </a:r>
            <a:r>
              <a:rPr lang="en-US" sz="1600" dirty="0" err="1">
                <a:solidFill>
                  <a:srgbClr val="FF0000"/>
                </a:solidFill>
              </a:rPr>
              <a:t>employee_id</a:t>
            </a:r>
            <a:r>
              <a:rPr lang="en-US" sz="1600" dirty="0">
                <a:solidFill>
                  <a:srgbClr val="FF0000"/>
                </a:solidFill>
              </a:rPr>
              <a:t>)&gt;5;</a:t>
            </a:r>
          </a:p>
          <a:p>
            <a:endParaRPr lang="en-US" dirty="0"/>
          </a:p>
        </p:txBody>
      </p:sp>
    </p:spTree>
    <p:extLst>
      <p:ext uri="{BB962C8B-B14F-4D97-AF65-F5344CB8AC3E}">
        <p14:creationId xmlns:p14="http://schemas.microsoft.com/office/powerpoint/2010/main" val="2045343765"/>
      </p:ext>
    </p:extLst>
  </p:cSld>
  <p:clrMapOvr>
    <a:masterClrMapping/>
  </p:clrMapOvr>
  <p:timing>
    <p:tnLst>
      <p:par>
        <p:cTn xmlns:p14="http://schemas.microsoft.com/office/powerpoint/2010/mai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Different between where &amp; having</a:t>
            </a:r>
            <a:endParaRPr lang="en-US" dirty="0"/>
          </a:p>
        </p:txBody>
      </p:sp>
      <p:sp>
        <p:nvSpPr>
          <p:cNvPr id="3" name="Content Placeholder 2"/>
          <p:cNvSpPr>
            <a:spLocks noGrp="1"/>
          </p:cNvSpPr>
          <p:nvPr>
            <p:ph idx="1"/>
          </p:nvPr>
        </p:nvSpPr>
        <p:spPr>
          <a:xfrm>
            <a:off x="1435608" y="2438400"/>
            <a:ext cx="6108192" cy="2590800"/>
          </a:xfrm>
        </p:spPr>
        <p:txBody>
          <a:bodyPr/>
          <a:lstStyle/>
          <a:p>
            <a:r>
              <a:rPr lang="en-US" dirty="0" smtClean="0"/>
              <a:t>Where filter </a:t>
            </a:r>
            <a:r>
              <a:rPr lang="en-US" dirty="0" smtClean="0">
                <a:solidFill>
                  <a:srgbClr val="00B050"/>
                </a:solidFill>
              </a:rPr>
              <a:t>any</a:t>
            </a:r>
            <a:r>
              <a:rPr lang="en-US" dirty="0" smtClean="0"/>
              <a:t> data row</a:t>
            </a:r>
          </a:p>
          <a:p>
            <a:r>
              <a:rPr lang="en-US" dirty="0" smtClean="0"/>
              <a:t>Having filter </a:t>
            </a:r>
            <a:r>
              <a:rPr lang="en-US" dirty="0" smtClean="0">
                <a:solidFill>
                  <a:srgbClr val="00B050"/>
                </a:solidFill>
              </a:rPr>
              <a:t>only group </a:t>
            </a:r>
            <a:r>
              <a:rPr lang="en-US" dirty="0" smtClean="0"/>
              <a:t>data row</a:t>
            </a:r>
            <a:endParaRPr lang="en-US" dirty="0"/>
          </a:p>
        </p:txBody>
      </p:sp>
    </p:spTree>
    <p:extLst>
      <p:ext uri="{BB962C8B-B14F-4D97-AF65-F5344CB8AC3E}">
        <p14:creationId xmlns:p14="http://schemas.microsoft.com/office/powerpoint/2010/main" val="1351221028"/>
      </p:ext>
    </p:extLst>
  </p:cSld>
  <p:clrMapOvr>
    <a:masterClrMapping/>
  </p:clrMapOvr>
  <p:timing>
    <p:tnLst>
      <p:par>
        <p:cTn xmlns:p14="http://schemas.microsoft.com/office/powerpoint/2010/mai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152400" y="381000"/>
            <a:ext cx="8839200" cy="6248400"/>
          </a:xfrm>
          <a:prstGeom prst="rect">
            <a:avLst/>
          </a:prstGeom>
        </p:spPr>
      </p:pic>
      <p:sp>
        <p:nvSpPr>
          <p:cNvPr id="6" name="TextBox 5"/>
          <p:cNvSpPr txBox="1"/>
          <p:nvPr/>
        </p:nvSpPr>
        <p:spPr>
          <a:xfrm>
            <a:off x="2895600" y="4343400"/>
            <a:ext cx="1143000" cy="369332"/>
          </a:xfrm>
          <a:prstGeom prst="rect">
            <a:avLst/>
          </a:prstGeom>
          <a:noFill/>
          <a:ln w="28575">
            <a:solidFill>
              <a:srgbClr val="FF0000"/>
            </a:solidFill>
          </a:ln>
        </p:spPr>
        <p:txBody>
          <a:bodyPr wrap="square" rtlCol="0">
            <a:spAutoFit/>
          </a:bodyPr>
          <a:lstStyle/>
          <a:p>
            <a:endParaRPr lang="en-US" dirty="0"/>
          </a:p>
        </p:txBody>
      </p:sp>
    </p:spTree>
    <p:extLst>
      <p:ext uri="{BB962C8B-B14F-4D97-AF65-F5344CB8AC3E}">
        <p14:creationId xmlns:p14="http://schemas.microsoft.com/office/powerpoint/2010/main" val="1260826946"/>
      </p:ext>
    </p:extLst>
  </p:cSld>
  <p:clrMapOvr>
    <a:masterClrMapping/>
  </p:clrMapOvr>
  <p:timing>
    <p:tnLst>
      <p:par>
        <p:cTn xmlns:p14="http://schemas.microsoft.com/office/powerpoint/2010/mai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Group BY on </a:t>
            </a:r>
            <a:r>
              <a:rPr lang="en-US" dirty="0" smtClean="0"/>
              <a:t>Outer </a:t>
            </a:r>
            <a:r>
              <a:rPr lang="en-US" dirty="0"/>
              <a:t>Join</a:t>
            </a:r>
          </a:p>
        </p:txBody>
      </p:sp>
      <p:sp>
        <p:nvSpPr>
          <p:cNvPr id="3" name="Content Placeholder 2"/>
          <p:cNvSpPr>
            <a:spLocks noGrp="1"/>
          </p:cNvSpPr>
          <p:nvPr>
            <p:ph idx="1"/>
          </p:nvPr>
        </p:nvSpPr>
        <p:spPr>
          <a:xfrm>
            <a:off x="1143000" y="2209800"/>
            <a:ext cx="7848600" cy="2667000"/>
          </a:xfrm>
        </p:spPr>
        <p:txBody>
          <a:bodyPr>
            <a:normAutofit/>
          </a:bodyPr>
          <a:lstStyle/>
          <a:p>
            <a:r>
              <a:rPr lang="en-US" sz="2000" dirty="0" smtClean="0">
                <a:solidFill>
                  <a:srgbClr val="FF0000"/>
                </a:solidFill>
              </a:rPr>
              <a:t>SELECT </a:t>
            </a:r>
            <a:r>
              <a:rPr lang="en-US" sz="2000" dirty="0" err="1">
                <a:solidFill>
                  <a:srgbClr val="FF0000"/>
                </a:solidFill>
              </a:rPr>
              <a:t>department_name</a:t>
            </a:r>
            <a:r>
              <a:rPr lang="en-US" sz="2000" dirty="0">
                <a:solidFill>
                  <a:srgbClr val="FF0000"/>
                </a:solidFill>
              </a:rPr>
              <a:t>, Count(</a:t>
            </a:r>
            <a:r>
              <a:rPr lang="en-US" sz="2000" dirty="0" err="1">
                <a:solidFill>
                  <a:srgbClr val="FF0000"/>
                </a:solidFill>
              </a:rPr>
              <a:t>employee_id</a:t>
            </a:r>
            <a:r>
              <a:rPr lang="en-US" sz="2000" dirty="0">
                <a:solidFill>
                  <a:srgbClr val="FF0000"/>
                </a:solidFill>
              </a:rPr>
              <a:t>)</a:t>
            </a:r>
          </a:p>
          <a:p>
            <a:r>
              <a:rPr lang="en-US" sz="2000" dirty="0">
                <a:solidFill>
                  <a:srgbClr val="FF0000"/>
                </a:solidFill>
              </a:rPr>
              <a:t>FROM employees </a:t>
            </a:r>
            <a:endParaRPr lang="en-US" sz="2000" dirty="0" smtClean="0">
              <a:solidFill>
                <a:srgbClr val="FF0000"/>
              </a:solidFill>
            </a:endParaRPr>
          </a:p>
          <a:p>
            <a:r>
              <a:rPr lang="en-US" sz="2000" dirty="0" smtClean="0">
                <a:solidFill>
                  <a:srgbClr val="00B050"/>
                </a:solidFill>
              </a:rPr>
              <a:t>Left </a:t>
            </a:r>
            <a:r>
              <a:rPr lang="en-US" sz="2000" dirty="0">
                <a:solidFill>
                  <a:srgbClr val="00B050"/>
                </a:solidFill>
              </a:rPr>
              <a:t>join </a:t>
            </a:r>
            <a:r>
              <a:rPr lang="en-US" sz="2000" dirty="0">
                <a:solidFill>
                  <a:srgbClr val="FF0000"/>
                </a:solidFill>
              </a:rPr>
              <a:t>departments</a:t>
            </a:r>
          </a:p>
          <a:p>
            <a:r>
              <a:rPr lang="en-US" sz="2000" dirty="0">
                <a:solidFill>
                  <a:srgbClr val="FF0000"/>
                </a:solidFill>
              </a:rPr>
              <a:t>ON </a:t>
            </a:r>
            <a:r>
              <a:rPr lang="en-US" sz="2000" dirty="0" err="1">
                <a:solidFill>
                  <a:srgbClr val="FF0000"/>
                </a:solidFill>
              </a:rPr>
              <a:t>departments.department_id</a:t>
            </a:r>
            <a:r>
              <a:rPr lang="en-US" sz="2000" dirty="0">
                <a:solidFill>
                  <a:srgbClr val="FF0000"/>
                </a:solidFill>
              </a:rPr>
              <a:t> = </a:t>
            </a:r>
            <a:r>
              <a:rPr lang="en-US" sz="2000" dirty="0" err="1">
                <a:solidFill>
                  <a:srgbClr val="FF0000"/>
                </a:solidFill>
              </a:rPr>
              <a:t>employees.department_id</a:t>
            </a:r>
            <a:endParaRPr lang="en-US" sz="2000" dirty="0">
              <a:solidFill>
                <a:srgbClr val="FF0000"/>
              </a:solidFill>
            </a:endParaRPr>
          </a:p>
          <a:p>
            <a:r>
              <a:rPr lang="en-US" sz="2000" dirty="0">
                <a:solidFill>
                  <a:srgbClr val="FF0000"/>
                </a:solidFill>
              </a:rPr>
              <a:t>GROUP By </a:t>
            </a:r>
            <a:r>
              <a:rPr lang="en-US" sz="2000" dirty="0" err="1">
                <a:solidFill>
                  <a:srgbClr val="FF0000"/>
                </a:solidFill>
              </a:rPr>
              <a:t>department_name</a:t>
            </a:r>
            <a:endParaRPr lang="en-US" sz="2000" dirty="0">
              <a:solidFill>
                <a:srgbClr val="FF0000"/>
              </a:solidFill>
            </a:endParaRPr>
          </a:p>
          <a:p>
            <a:r>
              <a:rPr lang="en-US" sz="2000" dirty="0">
                <a:solidFill>
                  <a:srgbClr val="FF0000"/>
                </a:solidFill>
              </a:rPr>
              <a:t>Having count(</a:t>
            </a:r>
            <a:r>
              <a:rPr lang="en-US" sz="2000" dirty="0" err="1">
                <a:solidFill>
                  <a:srgbClr val="FF0000"/>
                </a:solidFill>
              </a:rPr>
              <a:t>employee_id</a:t>
            </a:r>
            <a:r>
              <a:rPr lang="en-US" sz="2000" dirty="0">
                <a:solidFill>
                  <a:srgbClr val="FF0000"/>
                </a:solidFill>
              </a:rPr>
              <a:t>)&gt;5</a:t>
            </a:r>
          </a:p>
        </p:txBody>
      </p:sp>
    </p:spTree>
    <p:extLst>
      <p:ext uri="{BB962C8B-B14F-4D97-AF65-F5344CB8AC3E}">
        <p14:creationId xmlns:p14="http://schemas.microsoft.com/office/powerpoint/2010/main" val="774119321"/>
      </p:ext>
    </p:extLst>
  </p:cSld>
  <p:clrMapOvr>
    <a:masterClrMapping/>
  </p:clrMapOvr>
  <p:timing>
    <p:tnLst>
      <p:par>
        <p:cTn xmlns:p14="http://schemas.microsoft.com/office/powerpoint/2010/mai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chemeClr val="tx1"/>
          </a:solidFill>
        </p:spPr>
        <p:txBody>
          <a:bodyPr>
            <a:normAutofit/>
          </a:bodyPr>
          <a:lstStyle/>
          <a:p>
            <a:r>
              <a:rPr lang="en-US" sz="4400" dirty="0" smtClean="0">
                <a:solidFill>
                  <a:schemeClr val="bg1"/>
                </a:solidFill>
              </a:rPr>
              <a:t>BREAK 15 mints</a:t>
            </a:r>
            <a:endParaRPr lang="en-US" sz="4400" dirty="0">
              <a:solidFill>
                <a:schemeClr val="bg1"/>
              </a:solidFill>
            </a:endParaRPr>
          </a:p>
        </p:txBody>
      </p:sp>
      <p:pic>
        <p:nvPicPr>
          <p:cNvPr id="4" name="Content Placeholder 3" descr="Secret-life-of-a-PI.gif"/>
          <p:cNvPicPr>
            <a:picLocks noGrp="1" noChangeAspect="1"/>
          </p:cNvPicPr>
          <p:nvPr>
            <p:ph idx="1"/>
          </p:nvPr>
        </p:nvPicPr>
        <p:blipFill>
          <a:blip r:embed="rId3"/>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76200" y="363120"/>
            <a:ext cx="8991600" cy="6131760"/>
          </a:xfrm>
          <a:prstGeom prst="rect">
            <a:avLst/>
          </a:prstGeom>
        </p:spPr>
      </p:pic>
    </p:spTree>
    <p:extLst>
      <p:ext uri="{BB962C8B-B14F-4D97-AF65-F5344CB8AC3E}">
        <p14:creationId xmlns:p14="http://schemas.microsoft.com/office/powerpoint/2010/main" val="2874988946"/>
      </p:ext>
    </p:extLst>
  </p:cSld>
  <p:clrMapOvr>
    <a:masterClrMapping/>
  </p:clrMapOvr>
  <p:timing>
    <p:tnLst>
      <p:par>
        <p:cTn xmlns:p14="http://schemas.microsoft.com/office/powerpoint/2010/mai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 Rules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When need combine </a:t>
            </a:r>
            <a:r>
              <a:rPr lang="en-US" dirty="0"/>
              <a:t>the </a:t>
            </a:r>
            <a:r>
              <a:rPr lang="en-US" dirty="0" smtClean="0"/>
              <a:t>result </a:t>
            </a:r>
            <a:r>
              <a:rPr lang="en-US" dirty="0"/>
              <a:t>of </a:t>
            </a:r>
            <a:r>
              <a:rPr lang="en-US" dirty="0">
                <a:solidFill>
                  <a:srgbClr val="FF0000"/>
                </a:solidFill>
              </a:rPr>
              <a:t>two or more SELECT </a:t>
            </a:r>
            <a:r>
              <a:rPr lang="en-US" dirty="0" smtClean="0">
                <a:solidFill>
                  <a:srgbClr val="FF0000"/>
                </a:solidFill>
              </a:rPr>
              <a:t>statements /Table.</a:t>
            </a:r>
            <a:endParaRPr lang="en-US" dirty="0">
              <a:solidFill>
                <a:srgbClr val="FF0000"/>
              </a:solidFill>
            </a:endParaRPr>
          </a:p>
          <a:p>
            <a:r>
              <a:rPr lang="en-US" dirty="0"/>
              <a:t>Each SELECT statement within UNION must have the </a:t>
            </a:r>
            <a:r>
              <a:rPr lang="en-US" dirty="0">
                <a:solidFill>
                  <a:srgbClr val="FF0000"/>
                </a:solidFill>
              </a:rPr>
              <a:t>same number of columns</a:t>
            </a:r>
          </a:p>
          <a:p>
            <a:r>
              <a:rPr lang="en-US" dirty="0"/>
              <a:t>The columns must also have </a:t>
            </a:r>
            <a:r>
              <a:rPr lang="en-US" dirty="0">
                <a:solidFill>
                  <a:srgbClr val="FF0000"/>
                </a:solidFill>
              </a:rPr>
              <a:t>similar data types</a:t>
            </a:r>
          </a:p>
          <a:p>
            <a:r>
              <a:rPr lang="en-US" dirty="0"/>
              <a:t>The columns in each SELECT statement must also be in the </a:t>
            </a:r>
            <a:r>
              <a:rPr lang="en-US" dirty="0">
                <a:solidFill>
                  <a:srgbClr val="FF0000"/>
                </a:solidFill>
              </a:rPr>
              <a:t>same </a:t>
            </a:r>
            <a:r>
              <a:rPr lang="en-US" dirty="0" smtClean="0">
                <a:solidFill>
                  <a:srgbClr val="FF0000"/>
                </a:solidFill>
              </a:rPr>
              <a:t>order</a:t>
            </a:r>
          </a:p>
          <a:p>
            <a:r>
              <a:rPr lang="en-US" dirty="0" smtClean="0">
                <a:solidFill>
                  <a:srgbClr val="FF0000"/>
                </a:solidFill>
              </a:rPr>
              <a:t>No duplicate vale</a:t>
            </a:r>
          </a:p>
          <a:p>
            <a:r>
              <a:rPr lang="en-US" dirty="0" smtClean="0">
                <a:solidFill>
                  <a:srgbClr val="00B050"/>
                </a:solidFill>
              </a:rPr>
              <a:t>If need duplicate vale use –</a:t>
            </a:r>
            <a:r>
              <a:rPr lang="en-US" dirty="0" smtClean="0">
                <a:solidFill>
                  <a:srgbClr val="FF0000"/>
                </a:solidFill>
              </a:rPr>
              <a:t>Union ALL</a:t>
            </a:r>
            <a:endParaRPr lang="en-US" dirty="0">
              <a:solidFill>
                <a:srgbClr val="FF0000"/>
              </a:solidFill>
            </a:endParaRPr>
          </a:p>
          <a:p>
            <a:endParaRPr lang="en-US" dirty="0"/>
          </a:p>
        </p:txBody>
      </p:sp>
    </p:spTree>
    <p:extLst>
      <p:ext uri="{BB962C8B-B14F-4D97-AF65-F5344CB8AC3E}">
        <p14:creationId xmlns:p14="http://schemas.microsoft.com/office/powerpoint/2010/main" val="1813326993"/>
      </p:ext>
    </p:extLst>
  </p:cSld>
  <p:clrMapOvr>
    <a:masterClrMapping/>
  </p:clrMapOvr>
  <p:timing>
    <p:tnLst>
      <p:par>
        <p:cTn xmlns:p14="http://schemas.microsoft.com/office/powerpoint/2010/mai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Union</a:t>
            </a:r>
            <a:endParaRPr lang="en-US" dirty="0"/>
          </a:p>
        </p:txBody>
      </p:sp>
      <p:sp>
        <p:nvSpPr>
          <p:cNvPr id="3" name="Content Placeholder 2"/>
          <p:cNvSpPr>
            <a:spLocks noGrp="1"/>
          </p:cNvSpPr>
          <p:nvPr>
            <p:ph idx="1"/>
          </p:nvPr>
        </p:nvSpPr>
        <p:spPr/>
        <p:txBody>
          <a:bodyPr>
            <a:normAutofit/>
          </a:bodyPr>
          <a:lstStyle/>
          <a:p>
            <a:r>
              <a:rPr lang="en-US" sz="2400" dirty="0">
                <a:solidFill>
                  <a:srgbClr val="FF0000"/>
                </a:solidFill>
              </a:rPr>
              <a:t>SELECT </a:t>
            </a:r>
            <a:r>
              <a:rPr lang="en-US" sz="2400" i="1" dirty="0" smtClean="0">
                <a:solidFill>
                  <a:srgbClr val="FF0000"/>
                </a:solidFill>
              </a:rPr>
              <a:t>column_name1,</a:t>
            </a:r>
            <a:r>
              <a:rPr lang="en-US" sz="2400" dirty="0">
                <a:solidFill>
                  <a:srgbClr val="FF0000"/>
                </a:solidFill>
              </a:rPr>
              <a:t> </a:t>
            </a:r>
            <a:r>
              <a:rPr lang="en-US" sz="2400" i="1" dirty="0">
                <a:solidFill>
                  <a:srgbClr val="FF0000"/>
                </a:solidFill>
              </a:rPr>
              <a:t> </a:t>
            </a:r>
            <a:r>
              <a:rPr lang="en-US" sz="2400" i="1" dirty="0" smtClean="0">
                <a:solidFill>
                  <a:srgbClr val="FF0000"/>
                </a:solidFill>
              </a:rPr>
              <a:t>column_name2 </a:t>
            </a:r>
            <a:r>
              <a:rPr lang="en-US" sz="2400" dirty="0" smtClean="0">
                <a:solidFill>
                  <a:srgbClr val="FF0000"/>
                </a:solidFill>
              </a:rPr>
              <a:t>FROM</a:t>
            </a:r>
            <a:r>
              <a:rPr lang="en-US" sz="2400" dirty="0">
                <a:solidFill>
                  <a:srgbClr val="FF0000"/>
                </a:solidFill>
              </a:rPr>
              <a:t>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endParaRPr lang="en-US" sz="2400" i="1" dirty="0" smtClean="0">
              <a:solidFill>
                <a:srgbClr val="FF0000"/>
              </a:solidFill>
            </a:endParaRPr>
          </a:p>
          <a:p>
            <a:pPr marL="82296" indent="0">
              <a:buNone/>
            </a:pPr>
            <a:r>
              <a:rPr lang="en-US" sz="2400" i="1" dirty="0">
                <a:solidFill>
                  <a:srgbClr val="FF0000"/>
                </a:solidFill>
              </a:rPr>
              <a:t> </a:t>
            </a:r>
            <a:r>
              <a:rPr lang="en-US" sz="2400" i="1" dirty="0" smtClean="0">
                <a:solidFill>
                  <a:srgbClr val="FF0000"/>
                </a:solidFill>
              </a:rPr>
              <a:t> </a:t>
            </a:r>
            <a:r>
              <a:rPr lang="en-US" sz="2400" dirty="0">
                <a:solidFill>
                  <a:srgbClr val="FF0000"/>
                </a:solidFill>
              </a:rPr>
              <a:t> FROM </a:t>
            </a:r>
            <a:r>
              <a:rPr lang="en-US" sz="2400" i="1" dirty="0">
                <a:solidFill>
                  <a:srgbClr val="FF0000"/>
                </a:solidFill>
              </a:rPr>
              <a:t>table2</a:t>
            </a:r>
            <a:r>
              <a:rPr lang="en-US" sz="2400" dirty="0" smtClean="0">
                <a:solidFill>
                  <a:srgbClr val="FF0000"/>
                </a:solidFill>
              </a:rPr>
              <a:t>;</a:t>
            </a:r>
          </a:p>
          <a:p>
            <a:pPr marL="82296" indent="0">
              <a:buNone/>
            </a:pPr>
            <a:endParaRPr lang="en-US" sz="2800" dirty="0">
              <a:solidFill>
                <a:srgbClr val="FF0000"/>
              </a:solidFill>
            </a:endParaRPr>
          </a:p>
          <a:p>
            <a:pPr marL="82296" indent="0">
              <a:buNone/>
            </a:pPr>
            <a:r>
              <a:rPr lang="en-US" sz="2800" dirty="0"/>
              <a:t>UNION </a:t>
            </a:r>
            <a:r>
              <a:rPr lang="en-US" sz="2800" dirty="0" smtClean="0"/>
              <a:t>ALL</a:t>
            </a:r>
          </a:p>
          <a:p>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UNION ALL</a:t>
            </a:r>
            <a:r>
              <a:rPr lang="en-US" sz="2400" dirty="0">
                <a:solidFill>
                  <a:srgbClr val="FF0000"/>
                </a:solidFill>
              </a:rPr>
              <a:t/>
            </a:r>
            <a:br>
              <a:rPr lang="en-US" sz="2400" dirty="0">
                <a:solidFill>
                  <a:srgbClr val="FF0000"/>
                </a:solidFill>
              </a:rPr>
            </a:br>
            <a:r>
              <a:rPr lang="en-US" sz="2400" dirty="0">
                <a:solidFill>
                  <a:srgbClr val="FF0000"/>
                </a:solidFill>
              </a:rPr>
              <a:t>SELECT </a:t>
            </a:r>
            <a:r>
              <a:rPr lang="en-US" sz="2400" i="1" dirty="0">
                <a:solidFill>
                  <a:srgbClr val="FF0000"/>
                </a:solidFill>
              </a:rPr>
              <a:t>column_name1,</a:t>
            </a:r>
            <a:r>
              <a:rPr lang="en-US" sz="2400" dirty="0">
                <a:solidFill>
                  <a:srgbClr val="FF0000"/>
                </a:solidFill>
              </a:rPr>
              <a:t> </a:t>
            </a:r>
            <a:r>
              <a:rPr lang="en-US" sz="2400" i="1" dirty="0">
                <a:solidFill>
                  <a:srgbClr val="FF0000"/>
                </a:solidFill>
              </a:rPr>
              <a:t> column_name2 </a:t>
            </a:r>
          </a:p>
          <a:p>
            <a:pPr marL="82296" indent="0">
              <a:buNone/>
            </a:pPr>
            <a:r>
              <a:rPr lang="en-US" sz="2400" i="1" dirty="0">
                <a:solidFill>
                  <a:srgbClr val="FF0000"/>
                </a:solidFill>
              </a:rPr>
              <a:t>  </a:t>
            </a:r>
            <a:r>
              <a:rPr lang="en-US" sz="2400" dirty="0">
                <a:solidFill>
                  <a:srgbClr val="FF0000"/>
                </a:solidFill>
              </a:rPr>
              <a:t> FROM </a:t>
            </a:r>
            <a:r>
              <a:rPr lang="en-US" sz="2400" i="1" dirty="0">
                <a:solidFill>
                  <a:srgbClr val="FF0000"/>
                </a:solidFill>
              </a:rPr>
              <a:t>table2</a:t>
            </a:r>
            <a:r>
              <a:rPr lang="en-US" sz="2400" dirty="0">
                <a:solidFill>
                  <a:srgbClr val="FF0000"/>
                </a:solidFill>
              </a:rPr>
              <a:t>;</a:t>
            </a:r>
          </a:p>
          <a:p>
            <a:pPr marL="82296" indent="0">
              <a:buNone/>
            </a:pPr>
            <a:endParaRPr lang="en-US" sz="2800" dirty="0" smtClean="0"/>
          </a:p>
          <a:p>
            <a:pPr marL="82296" indent="0">
              <a:buNone/>
            </a:pPr>
            <a:endParaRPr lang="en-US" sz="2800" dirty="0">
              <a:solidFill>
                <a:srgbClr val="FF0000"/>
              </a:solidFill>
            </a:endParaRPr>
          </a:p>
        </p:txBody>
      </p:sp>
    </p:spTree>
    <p:extLst>
      <p:ext uri="{BB962C8B-B14F-4D97-AF65-F5344CB8AC3E}">
        <p14:creationId xmlns:p14="http://schemas.microsoft.com/office/powerpoint/2010/main" val="1378630193"/>
      </p:ext>
    </p:extLst>
  </p:cSld>
  <p:clrMapOvr>
    <a:masterClrMapping/>
  </p:clrMapOvr>
  <p:timing>
    <p:tnLst>
      <p:par>
        <p:cTn xmlns:p14="http://schemas.microsoft.com/office/powerpoint/2010/mai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UNION With </a:t>
            </a:r>
            <a:r>
              <a:rPr lang="en-US" dirty="0" smtClean="0">
                <a:effectLst/>
              </a:rPr>
              <a:t>WHERE condition</a:t>
            </a:r>
            <a:r>
              <a:rPr lang="en-US" dirty="0">
                <a:effectLst/>
              </a:rPr>
              <a:t/>
            </a:r>
            <a:br>
              <a:rPr lang="en-US" dirty="0">
                <a:effectLst/>
              </a:rPr>
            </a:br>
            <a:endParaRPr lang="en-US" dirty="0"/>
          </a:p>
        </p:txBody>
      </p:sp>
      <p:sp>
        <p:nvSpPr>
          <p:cNvPr id="3" name="Content Placeholder 2"/>
          <p:cNvSpPr>
            <a:spLocks noGrp="1"/>
          </p:cNvSpPr>
          <p:nvPr>
            <p:ph idx="1"/>
          </p:nvPr>
        </p:nvSpPr>
        <p:spPr/>
        <p:txBody>
          <a:bodyPr>
            <a:normAutofit/>
          </a:bodyPr>
          <a:lstStyle/>
          <a:p>
            <a:r>
              <a:rPr lang="en-US" sz="2800" dirty="0">
                <a:solidFill>
                  <a:srgbClr val="FF0000"/>
                </a:solidFill>
              </a:rPr>
              <a:t>SELECT </a:t>
            </a:r>
            <a:r>
              <a:rPr lang="en-US" sz="2800" dirty="0" smtClean="0">
                <a:solidFill>
                  <a:srgbClr val="FF0000"/>
                </a:solidFill>
              </a:rPr>
              <a:t>city</a:t>
            </a:r>
            <a:r>
              <a:rPr lang="en-US" sz="2800" dirty="0">
                <a:solidFill>
                  <a:srgbClr val="FF0000"/>
                </a:solidFill>
              </a:rPr>
              <a:t>, </a:t>
            </a:r>
            <a:r>
              <a:rPr lang="en-US" sz="2800" dirty="0" err="1" smtClean="0">
                <a:solidFill>
                  <a:srgbClr val="FF0000"/>
                </a:solidFill>
              </a:rPr>
              <a:t>phone_number</a:t>
            </a:r>
            <a:r>
              <a:rPr lang="en-US" sz="2800" dirty="0">
                <a:solidFill>
                  <a:srgbClr val="FF0000"/>
                </a:solidFill>
              </a:rPr>
              <a:t> FROM </a:t>
            </a:r>
            <a:r>
              <a:rPr lang="en-US" sz="2800" dirty="0" smtClean="0">
                <a:solidFill>
                  <a:srgbClr val="FF0000"/>
                </a:solidFill>
              </a:rPr>
              <a:t>student</a:t>
            </a:r>
            <a:r>
              <a:rPr lang="en-US" sz="2800" dirty="0">
                <a:solidFill>
                  <a:srgbClr val="FF0000"/>
                </a:solidFill>
              </a:rPr>
              <a:t/>
            </a:r>
            <a:br>
              <a:rPr lang="en-US" sz="2800" dirty="0">
                <a:solidFill>
                  <a:srgbClr val="FF0000"/>
                </a:solidFill>
              </a:rPr>
            </a:br>
            <a:r>
              <a:rPr lang="en-US" sz="2800" dirty="0">
                <a:solidFill>
                  <a:srgbClr val="FF0000"/>
                </a:solidFill>
              </a:rPr>
              <a:t>WHERE </a:t>
            </a:r>
            <a:r>
              <a:rPr lang="en-US" sz="2800" dirty="0" smtClean="0">
                <a:solidFill>
                  <a:srgbClr val="FF0000"/>
                </a:solidFill>
              </a:rPr>
              <a:t>city=‘New York'</a:t>
            </a:r>
            <a:r>
              <a:rPr lang="en-US" sz="2800" dirty="0">
                <a:solidFill>
                  <a:srgbClr val="FF0000"/>
                </a:solidFill>
              </a:rPr>
              <a:t/>
            </a:r>
            <a:br>
              <a:rPr lang="en-US" sz="2800" dirty="0">
                <a:solidFill>
                  <a:srgbClr val="FF0000"/>
                </a:solidFill>
              </a:rPr>
            </a:br>
            <a:r>
              <a:rPr lang="en-US" sz="2800" dirty="0">
                <a:solidFill>
                  <a:srgbClr val="FF0000"/>
                </a:solidFill>
              </a:rPr>
              <a:t>UNION</a:t>
            </a:r>
            <a:br>
              <a:rPr lang="en-US" sz="2800" dirty="0">
                <a:solidFill>
                  <a:srgbClr val="FF0000"/>
                </a:solidFill>
              </a:rPr>
            </a:br>
            <a:r>
              <a:rPr lang="en-US" sz="2800" dirty="0">
                <a:solidFill>
                  <a:srgbClr val="FF0000"/>
                </a:solidFill>
              </a:rPr>
              <a:t>SELECT city, </a:t>
            </a:r>
            <a:r>
              <a:rPr lang="en-US" sz="2800" dirty="0" err="1">
                <a:solidFill>
                  <a:srgbClr val="FF0000"/>
                </a:solidFill>
              </a:rPr>
              <a:t>phone_number</a:t>
            </a:r>
            <a:r>
              <a:rPr lang="en-US" sz="2800" dirty="0">
                <a:solidFill>
                  <a:srgbClr val="FF0000"/>
                </a:solidFill>
              </a:rPr>
              <a:t> FROM student</a:t>
            </a:r>
            <a:br>
              <a:rPr lang="en-US" sz="2800" dirty="0">
                <a:solidFill>
                  <a:srgbClr val="FF0000"/>
                </a:solidFill>
              </a:rPr>
            </a:br>
            <a:r>
              <a:rPr lang="en-US" sz="2800" dirty="0">
                <a:solidFill>
                  <a:srgbClr val="FF0000"/>
                </a:solidFill>
              </a:rPr>
              <a:t>WHERE city=‘New York'</a:t>
            </a:r>
            <a:br>
              <a:rPr lang="en-US" sz="2800" dirty="0">
                <a:solidFill>
                  <a:srgbClr val="FF0000"/>
                </a:solidFill>
              </a:rPr>
            </a:br>
            <a:r>
              <a:rPr lang="en-US" sz="2800" dirty="0">
                <a:solidFill>
                  <a:srgbClr val="FF0000"/>
                </a:solidFill>
              </a:rPr>
              <a:t>ORDER BY </a:t>
            </a:r>
            <a:r>
              <a:rPr lang="en-US" sz="2800" dirty="0" smtClean="0">
                <a:solidFill>
                  <a:srgbClr val="FF0000"/>
                </a:solidFill>
              </a:rPr>
              <a:t>city</a:t>
            </a:r>
            <a:r>
              <a:rPr lang="en-US" sz="2800" dirty="0">
                <a:solidFill>
                  <a:srgbClr val="FF0000"/>
                </a:solidFill>
              </a:rPr>
              <a:t>;</a:t>
            </a:r>
          </a:p>
        </p:txBody>
      </p:sp>
    </p:spTree>
    <p:extLst>
      <p:ext uri="{BB962C8B-B14F-4D97-AF65-F5344CB8AC3E}">
        <p14:creationId xmlns:p14="http://schemas.microsoft.com/office/powerpoint/2010/main" val="300207312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609600"/>
            <a:ext cx="8915400" cy="5410200"/>
          </a:xfrm>
        </p:spPr>
      </p:pic>
    </p:spTree>
    <p:extLst>
      <p:ext uri="{BB962C8B-B14F-4D97-AF65-F5344CB8AC3E}">
        <p14:creationId xmlns:p14="http://schemas.microsoft.com/office/powerpoint/2010/main" val="4255797346"/>
      </p:ext>
    </p:extLst>
  </p:cSld>
  <p:clrMapOvr>
    <a:masterClrMapping/>
  </p:clrMapOvr>
  <p:timing>
    <p:tnLst>
      <p:par>
        <p:cTn xmlns:p14="http://schemas.microsoft.com/office/powerpoint/2010/mai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295400" y="609600"/>
          <a:ext cx="7499349" cy="1498600"/>
        </p:xfrm>
        <a:graphic>
          <a:graphicData uri="http://schemas.openxmlformats.org/drawingml/2006/table">
            <a:tbl>
              <a:tblPr/>
              <a:tblGrid>
                <a:gridCol w="2499783"/>
                <a:gridCol w="2499783"/>
                <a:gridCol w="2499783"/>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tr>
            </a:tbl>
          </a:graphicData>
        </a:graphic>
      </p:graphicFrame>
      <p:graphicFrame>
        <p:nvGraphicFramePr>
          <p:cNvPr id="7" name="Table 6"/>
          <p:cNvGraphicFramePr>
            <a:graphicFrameLocks noGrp="1"/>
          </p:cNvGraphicFramePr>
          <p:nvPr>
            <p:extLst/>
          </p:nvPr>
        </p:nvGraphicFramePr>
        <p:xfrm>
          <a:off x="1339850" y="2731532"/>
          <a:ext cx="7804150" cy="1498600"/>
        </p:xfrm>
        <a:graphic>
          <a:graphicData uri="http://schemas.openxmlformats.org/drawingml/2006/table">
            <a:tbl>
              <a:tblPr/>
              <a:tblGrid>
                <a:gridCol w="3902075"/>
                <a:gridCol w="3902075"/>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sp>
        <p:nvSpPr>
          <p:cNvPr id="10" name="Rectangle 9"/>
          <p:cNvSpPr/>
          <p:nvPr/>
        </p:nvSpPr>
        <p:spPr>
          <a:xfrm>
            <a:off x="2003603" y="4724400"/>
            <a:ext cx="4572000" cy="1477328"/>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r>
              <a:rPr lang="en-US" b="1" dirty="0">
                <a:solidFill>
                  <a:srgbClr val="0000FF"/>
                </a:solidFill>
                <a:latin typeface="PT Sans"/>
              </a:rPr>
              <a:t>;</a:t>
            </a:r>
            <a:endParaRPr lang="en-US" dirty="0"/>
          </a:p>
        </p:txBody>
      </p:sp>
      <p:graphicFrame>
        <p:nvGraphicFramePr>
          <p:cNvPr id="11" name="Table 10"/>
          <p:cNvGraphicFramePr>
            <a:graphicFrameLocks noGrp="1"/>
          </p:cNvGraphicFramePr>
          <p:nvPr>
            <p:extLst/>
          </p:nvPr>
        </p:nvGraphicFramePr>
        <p:xfrm>
          <a:off x="7378700" y="4262120"/>
          <a:ext cx="1765300" cy="2560320"/>
        </p:xfrm>
        <a:graphic>
          <a:graphicData uri="http://schemas.openxmlformats.org/drawingml/2006/table">
            <a:tbl>
              <a:tblPr/>
              <a:tblGrid>
                <a:gridCol w="1765300"/>
              </a:tblGrid>
              <a:tr h="0">
                <a:tc>
                  <a:txBody>
                    <a:bodyPr/>
                    <a:lstStyle/>
                    <a:p>
                      <a:r>
                        <a:rPr lang="en-US" u="sng"/>
                        <a:t>Txn_Date</a:t>
                      </a:r>
                      <a:endParaRPr lang="en-US"/>
                    </a:p>
                  </a:txBody>
                  <a:tcPr anchor="ctr">
                    <a:lnL>
                      <a:noFill/>
                    </a:lnL>
                    <a:lnR>
                      <a:noFill/>
                    </a:lnR>
                    <a:lnT>
                      <a:noFill/>
                    </a:lnT>
                    <a:lnB>
                      <a:noFill/>
                    </a:lnB>
                  </a:tcPr>
                </a:tc>
              </a:tr>
              <a:tr h="0">
                <a:tc>
                  <a:txBody>
                    <a:bodyPr/>
                    <a:lstStyle/>
                    <a:p>
                      <a:r>
                        <a:rPr lang="en-US"/>
                        <a:t>Jan-05-1999</a:t>
                      </a:r>
                    </a:p>
                  </a:txBody>
                  <a:tcPr anchor="ctr">
                    <a:lnL>
                      <a:noFill/>
                    </a:lnL>
                    <a:lnR>
                      <a:noFill/>
                    </a:lnR>
                    <a:lnT>
                      <a:noFill/>
                    </a:lnT>
                    <a:lnB>
                      <a:noFill/>
                    </a:lnB>
                  </a:tcPr>
                </a:tc>
              </a:tr>
              <a:tr h="0">
                <a:tc>
                  <a:txBody>
                    <a:bodyPr/>
                    <a:lstStyle/>
                    <a:p>
                      <a:r>
                        <a:rPr lang="en-US"/>
                        <a:t>Jan-07-1999</a:t>
                      </a:r>
                    </a:p>
                  </a:txBody>
                  <a:tcPr anchor="ctr">
                    <a:lnL>
                      <a:noFill/>
                    </a:lnL>
                    <a:lnR>
                      <a:noFill/>
                    </a:lnR>
                    <a:lnT>
                      <a:noFill/>
                    </a:lnT>
                    <a:lnB>
                      <a:noFill/>
                    </a:lnB>
                  </a:tcPr>
                </a:tc>
              </a:tr>
              <a:tr h="0">
                <a:tc>
                  <a:txBody>
                    <a:bodyPr/>
                    <a:lstStyle/>
                    <a:p>
                      <a:r>
                        <a:rPr lang="en-US"/>
                        <a:t>Jan-08-1999</a:t>
                      </a:r>
                    </a:p>
                  </a:txBody>
                  <a:tcPr anchor="ctr">
                    <a:lnL>
                      <a:noFill/>
                    </a:lnL>
                    <a:lnR>
                      <a:noFill/>
                    </a:lnR>
                    <a:lnT>
                      <a:noFill/>
                    </a:lnT>
                    <a:lnB>
                      <a:noFill/>
                    </a:lnB>
                  </a:tcPr>
                </a:tc>
              </a:tr>
              <a:tr h="0">
                <a:tc>
                  <a:txBody>
                    <a:bodyPr/>
                    <a:lstStyle/>
                    <a:p>
                      <a:r>
                        <a:rPr lang="en-US"/>
                        <a:t>Jan-10-1999</a:t>
                      </a:r>
                    </a:p>
                  </a:txBody>
                  <a:tcPr anchor="ctr">
                    <a:lnL>
                      <a:noFill/>
                    </a:lnL>
                    <a:lnR>
                      <a:noFill/>
                    </a:lnR>
                    <a:lnT>
                      <a:noFill/>
                    </a:lnT>
                    <a:lnB>
                      <a:noFill/>
                    </a:lnB>
                  </a:tcPr>
                </a:tc>
              </a:tr>
              <a:tr h="0">
                <a:tc>
                  <a:txBody>
                    <a:bodyPr/>
                    <a:lstStyle/>
                    <a:p>
                      <a:r>
                        <a:rPr lang="en-US"/>
                        <a:t>Jan-11-1999</a:t>
                      </a:r>
                    </a:p>
                  </a:txBody>
                  <a:tcPr anchor="ctr">
                    <a:lnL>
                      <a:noFill/>
                    </a:lnL>
                    <a:lnR>
                      <a:noFill/>
                    </a:lnR>
                    <a:lnT>
                      <a:noFill/>
                    </a:lnT>
                    <a:lnB>
                      <a:noFill/>
                    </a:lnB>
                  </a:tcPr>
                </a:tc>
              </a:tr>
              <a:tr h="0">
                <a:tc>
                  <a:txBody>
                    <a:bodyPr/>
                    <a:lstStyle/>
                    <a:p>
                      <a:r>
                        <a:rPr lang="en-US" dirty="0"/>
                        <a:t>Jan-12-1999</a:t>
                      </a:r>
                    </a:p>
                  </a:txBody>
                  <a:tcPr anchor="ctr">
                    <a:lnL>
                      <a:noFill/>
                    </a:lnL>
                    <a:lnR>
                      <a:noFill/>
                    </a:lnR>
                    <a:lnT>
                      <a:noFill/>
                    </a:lnT>
                    <a:lnB>
                      <a:noFill/>
                    </a:lnB>
                  </a:tcPr>
                </a:tc>
              </a:tr>
            </a:tbl>
          </a:graphicData>
        </a:graphic>
      </p:graphicFrame>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Tree>
    <p:extLst>
      <p:ext uri="{BB962C8B-B14F-4D97-AF65-F5344CB8AC3E}">
        <p14:creationId xmlns:p14="http://schemas.microsoft.com/office/powerpoint/2010/main" val="376154025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1295400" y="609600"/>
          <a:ext cx="7499349" cy="1498600"/>
        </p:xfrm>
        <a:graphic>
          <a:graphicData uri="http://schemas.openxmlformats.org/drawingml/2006/table">
            <a:tbl>
              <a:tblPr/>
              <a:tblGrid>
                <a:gridCol w="2499783"/>
                <a:gridCol w="2499783"/>
                <a:gridCol w="2499783"/>
              </a:tblGrid>
              <a:tr h="0">
                <a:tc>
                  <a:txBody>
                    <a:bodyPr/>
                    <a:lstStyle/>
                    <a:p>
                      <a:r>
                        <a:rPr lang="en-US" dirty="0" err="1">
                          <a:solidFill>
                            <a:schemeClr val="bg1"/>
                          </a:solidFill>
                        </a:rPr>
                        <a:t>Store_Name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c>
                  <a:txBody>
                    <a:bodyPr/>
                    <a:lstStyle/>
                    <a:p>
                      <a:r>
                        <a:rPr lang="en-US" dirty="0" err="1">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1500</a:t>
                      </a:r>
                    </a:p>
                  </a:txBody>
                  <a:tcPr marL="12700" marR="12700" marT="12700" marB="12700" anchor="ctr">
                    <a:lnL>
                      <a:noFill/>
                    </a:lnL>
                    <a:lnR>
                      <a:noFill/>
                    </a:lnR>
                    <a:lnT>
                      <a:noFill/>
                    </a:lnT>
                    <a:lnB>
                      <a:noFill/>
                    </a:lnB>
                    <a:solidFill>
                      <a:srgbClr val="FFFFFF"/>
                    </a:solidFill>
                  </a:tcPr>
                </a:tc>
                <a:tc>
                  <a:txBody>
                    <a:bodyPr/>
                    <a:lstStyle/>
                    <a:p>
                      <a:r>
                        <a:rPr lang="en-US"/>
                        <a:t>Jan-05-1999</a:t>
                      </a:r>
                    </a:p>
                  </a:txBody>
                  <a:tcPr marL="12700" marR="12700" marT="12700" marB="12700" anchor="ctr">
                    <a:lnL>
                      <a:noFill/>
                    </a:lnL>
                    <a:lnR>
                      <a:noFill/>
                    </a:lnR>
                    <a:lnT>
                      <a:noFill/>
                    </a:lnT>
                    <a:lnB>
                      <a:noFill/>
                    </a:lnB>
                    <a:solidFill>
                      <a:srgbClr val="FFFFFF"/>
                    </a:solidFill>
                  </a:tcPr>
                </a:tc>
              </a:tr>
              <a:tr h="0">
                <a:tc>
                  <a:txBody>
                    <a:bodyPr/>
                    <a:lstStyle/>
                    <a:p>
                      <a:r>
                        <a:rPr lang="en-US"/>
                        <a:t>San Diego</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c>
                  <a:txBody>
                    <a:bodyPr/>
                    <a:lstStyle/>
                    <a:p>
                      <a:r>
                        <a:rPr lang="en-US"/>
                        <a:t>Jan-07-1999</a:t>
                      </a:r>
                    </a:p>
                  </a:txBody>
                  <a:tcPr marL="12700" marR="12700" marT="12700" marB="12700" anchor="ctr">
                    <a:lnL>
                      <a:noFill/>
                    </a:lnL>
                    <a:lnR>
                      <a:noFill/>
                    </a:lnR>
                    <a:lnT>
                      <a:noFill/>
                    </a:lnT>
                    <a:lnB>
                      <a:noFill/>
                    </a:lnB>
                    <a:solidFill>
                      <a:srgbClr val="FFFFFF"/>
                    </a:solidFill>
                  </a:tcPr>
                </a:tc>
              </a:tr>
              <a:tr h="0">
                <a:tc>
                  <a:txBody>
                    <a:bodyPr/>
                    <a:lstStyle/>
                    <a:p>
                      <a:r>
                        <a:rPr lang="en-US"/>
                        <a:t>Los Angeles</a:t>
                      </a:r>
                    </a:p>
                  </a:txBody>
                  <a:tcPr marL="12700" marR="12700" marT="12700" marB="12700" anchor="ctr">
                    <a:lnL>
                      <a:noFill/>
                    </a:lnL>
                    <a:lnR>
                      <a:noFill/>
                    </a:lnR>
                    <a:lnT>
                      <a:noFill/>
                    </a:lnT>
                    <a:lnB>
                      <a:noFill/>
                    </a:lnB>
                    <a:solidFill>
                      <a:srgbClr val="FFFFFF"/>
                    </a:solidFill>
                  </a:tcPr>
                </a:tc>
                <a:tc>
                  <a:txBody>
                    <a:bodyPr/>
                    <a:lstStyle/>
                    <a:p>
                      <a:r>
                        <a:rPr lang="en-US"/>
                        <a:t>300</a:t>
                      </a:r>
                    </a:p>
                  </a:txBody>
                  <a:tcPr marL="12700" marR="12700" marT="12700" marB="12700" anchor="ctr">
                    <a:lnL>
                      <a:noFill/>
                    </a:lnL>
                    <a:lnR>
                      <a:noFill/>
                    </a:lnR>
                    <a:lnT>
                      <a:noFill/>
                    </a:lnT>
                    <a:lnB>
                      <a:noFill/>
                    </a:lnB>
                    <a:solidFill>
                      <a:srgbClr val="FFFFFF"/>
                    </a:solidFill>
                  </a:tcPr>
                </a:tc>
                <a:tc>
                  <a:txBody>
                    <a:bodyPr/>
                    <a:lstStyle/>
                    <a:p>
                      <a:r>
                        <a:rPr lang="en-US"/>
                        <a:t>Jan-08-1999</a:t>
                      </a:r>
                    </a:p>
                  </a:txBody>
                  <a:tcPr marL="12700" marR="12700" marT="12700" marB="12700" anchor="ctr">
                    <a:lnL>
                      <a:noFill/>
                    </a:lnL>
                    <a:lnR>
                      <a:noFill/>
                    </a:lnR>
                    <a:lnT>
                      <a:noFill/>
                    </a:lnT>
                    <a:lnB>
                      <a:noFill/>
                    </a:lnB>
                    <a:solidFill>
                      <a:srgbClr val="FFFFFF"/>
                    </a:solidFill>
                  </a:tcPr>
                </a:tc>
              </a:tr>
              <a:tr h="0">
                <a:tc>
                  <a:txBody>
                    <a:bodyPr/>
                    <a:lstStyle/>
                    <a:p>
                      <a:r>
                        <a:rPr lang="en-US"/>
                        <a:t>Boston</a:t>
                      </a:r>
                    </a:p>
                  </a:txBody>
                  <a:tcPr marL="12700" marR="12700" marT="12700" marB="12700" anchor="ctr">
                    <a:lnL>
                      <a:noFill/>
                    </a:lnL>
                    <a:lnR>
                      <a:noFill/>
                    </a:lnR>
                    <a:lnT>
                      <a:noFill/>
                    </a:lnT>
                    <a:lnB>
                      <a:noFill/>
                    </a:lnB>
                    <a:solidFill>
                      <a:srgbClr val="FFFFFF"/>
                    </a:solidFill>
                  </a:tcPr>
                </a:tc>
                <a:tc>
                  <a:txBody>
                    <a:bodyPr/>
                    <a:lstStyle/>
                    <a:p>
                      <a:r>
                        <a:rPr lang="en-US"/>
                        <a:t>700</a:t>
                      </a:r>
                    </a:p>
                  </a:txBody>
                  <a:tcPr marL="12700" marR="12700" marT="12700" marB="12700" anchor="ctr">
                    <a:lnL>
                      <a:noFill/>
                    </a:lnL>
                    <a:lnR>
                      <a:noFill/>
                    </a:lnR>
                    <a:lnT>
                      <a:noFill/>
                    </a:lnT>
                    <a:lnB>
                      <a:noFill/>
                    </a:lnB>
                    <a:solidFill>
                      <a:srgbClr val="FFFFFF"/>
                    </a:solidFill>
                  </a:tcPr>
                </a:tc>
                <a:tc>
                  <a:txBody>
                    <a:bodyPr/>
                    <a:lstStyle/>
                    <a:p>
                      <a:r>
                        <a:rPr lang="en-US" dirty="0"/>
                        <a:t>Jan-08-1999</a:t>
                      </a:r>
                    </a:p>
                  </a:txBody>
                  <a:tcPr marL="12700" marR="12700" marT="12700" marB="12700" anchor="ctr">
                    <a:lnL>
                      <a:noFill/>
                    </a:lnL>
                    <a:lnR>
                      <a:noFill/>
                    </a:lnR>
                    <a:lnT>
                      <a:noFill/>
                    </a:lnT>
                    <a:lnB>
                      <a:noFill/>
                    </a:lnB>
                    <a:solidFill>
                      <a:srgbClr val="FFFFFF"/>
                    </a:solidFill>
                  </a:tcPr>
                </a:tc>
              </a:tr>
            </a:tbl>
          </a:graphicData>
        </a:graphic>
      </p:graphicFrame>
      <p:graphicFrame>
        <p:nvGraphicFramePr>
          <p:cNvPr id="7" name="Table 6"/>
          <p:cNvGraphicFramePr>
            <a:graphicFrameLocks noGrp="1"/>
          </p:cNvGraphicFramePr>
          <p:nvPr/>
        </p:nvGraphicFramePr>
        <p:xfrm>
          <a:off x="1339850" y="2731532"/>
          <a:ext cx="7804150" cy="1498600"/>
        </p:xfrm>
        <a:graphic>
          <a:graphicData uri="http://schemas.openxmlformats.org/drawingml/2006/table">
            <a:tbl>
              <a:tblPr/>
              <a:tblGrid>
                <a:gridCol w="3902075"/>
                <a:gridCol w="3902075"/>
              </a:tblGrid>
              <a:tr h="0">
                <a:tc>
                  <a:txBody>
                    <a:bodyPr/>
                    <a:lstStyle/>
                    <a:p>
                      <a:r>
                        <a:rPr lang="en-US" dirty="0" err="1" smtClean="0">
                          <a:solidFill>
                            <a:schemeClr val="bg1"/>
                          </a:solidFill>
                        </a:rPr>
                        <a:t>Txn_Date</a:t>
                      </a:r>
                      <a:endParaRPr lang="en-US" dirty="0">
                        <a:solidFill>
                          <a:schemeClr val="bg1"/>
                        </a:solidFill>
                      </a:endParaRPr>
                    </a:p>
                  </a:txBody>
                  <a:tcPr marL="12700" marR="12700" marT="12700" marB="12700" anchor="ctr">
                    <a:lnL>
                      <a:noFill/>
                    </a:lnL>
                    <a:lnR>
                      <a:noFill/>
                    </a:lnR>
                    <a:lnT>
                      <a:noFill/>
                    </a:lnT>
                    <a:lnB>
                      <a:noFill/>
                    </a:lnB>
                    <a:solidFill>
                      <a:srgbClr val="000000"/>
                    </a:solidFill>
                  </a:tcPr>
                </a:tc>
                <a:tc>
                  <a:txBody>
                    <a:bodyPr/>
                    <a:lstStyle/>
                    <a:p>
                      <a:r>
                        <a:rPr lang="en-US" dirty="0">
                          <a:solidFill>
                            <a:schemeClr val="bg1"/>
                          </a:solidFill>
                        </a:rPr>
                        <a:t>Sales</a:t>
                      </a:r>
                    </a:p>
                  </a:txBody>
                  <a:tcPr marL="12700" marR="12700" marT="12700" marB="12700" anchor="ctr">
                    <a:lnL>
                      <a:noFill/>
                    </a:lnL>
                    <a:lnR>
                      <a:noFill/>
                    </a:lnR>
                    <a:lnT>
                      <a:noFill/>
                    </a:lnT>
                    <a:lnB>
                      <a:noFill/>
                    </a:lnB>
                    <a:solidFill>
                      <a:srgbClr val="000000"/>
                    </a:solidFill>
                  </a:tcPr>
                </a:tc>
              </a:tr>
              <a:tr h="0">
                <a:tc>
                  <a:txBody>
                    <a:bodyPr/>
                    <a:lstStyle/>
                    <a:p>
                      <a:r>
                        <a:rPr lang="en-US"/>
                        <a:t>Jan-07-1999</a:t>
                      </a:r>
                    </a:p>
                  </a:txBody>
                  <a:tcPr marL="12700" marR="12700" marT="12700" marB="12700" anchor="ctr">
                    <a:lnL>
                      <a:noFill/>
                    </a:lnL>
                    <a:lnR>
                      <a:noFill/>
                    </a:lnR>
                    <a:lnT>
                      <a:noFill/>
                    </a:lnT>
                    <a:lnB>
                      <a:noFill/>
                    </a:lnB>
                    <a:solidFill>
                      <a:srgbClr val="FFFFFF"/>
                    </a:solidFill>
                  </a:tcPr>
                </a:tc>
                <a:tc>
                  <a:txBody>
                    <a:bodyPr/>
                    <a:lstStyle/>
                    <a:p>
                      <a:r>
                        <a:rPr lang="en-US"/>
                        <a:t>250</a:t>
                      </a:r>
                    </a:p>
                  </a:txBody>
                  <a:tcPr marL="12700" marR="12700" marT="12700" marB="12700" anchor="ctr">
                    <a:lnL>
                      <a:noFill/>
                    </a:lnL>
                    <a:lnR>
                      <a:noFill/>
                    </a:lnR>
                    <a:lnT>
                      <a:noFill/>
                    </a:lnT>
                    <a:lnB>
                      <a:noFill/>
                    </a:lnB>
                    <a:solidFill>
                      <a:srgbClr val="FFFFFF"/>
                    </a:solidFill>
                  </a:tcPr>
                </a:tc>
              </a:tr>
              <a:tr h="0">
                <a:tc>
                  <a:txBody>
                    <a:bodyPr/>
                    <a:lstStyle/>
                    <a:p>
                      <a:r>
                        <a:rPr lang="en-US"/>
                        <a:t>Jan-10-1999</a:t>
                      </a:r>
                    </a:p>
                  </a:txBody>
                  <a:tcPr marL="12700" marR="12700" marT="12700" marB="12700" anchor="ctr">
                    <a:lnL>
                      <a:noFill/>
                    </a:lnL>
                    <a:lnR>
                      <a:noFill/>
                    </a:lnR>
                    <a:lnT>
                      <a:noFill/>
                    </a:lnT>
                    <a:lnB>
                      <a:noFill/>
                    </a:lnB>
                    <a:solidFill>
                      <a:srgbClr val="FFFFFF"/>
                    </a:solidFill>
                  </a:tcPr>
                </a:tc>
                <a:tc>
                  <a:txBody>
                    <a:bodyPr/>
                    <a:lstStyle/>
                    <a:p>
                      <a:r>
                        <a:rPr lang="en-US"/>
                        <a:t>535</a:t>
                      </a:r>
                    </a:p>
                  </a:txBody>
                  <a:tcPr marL="12700" marR="12700" marT="12700" marB="12700" anchor="ctr">
                    <a:lnL>
                      <a:noFill/>
                    </a:lnL>
                    <a:lnR>
                      <a:noFill/>
                    </a:lnR>
                    <a:lnT>
                      <a:noFill/>
                    </a:lnT>
                    <a:lnB>
                      <a:noFill/>
                    </a:lnB>
                    <a:solidFill>
                      <a:srgbClr val="FFFFFF"/>
                    </a:solidFill>
                  </a:tcPr>
                </a:tc>
              </a:tr>
              <a:tr h="0">
                <a:tc>
                  <a:txBody>
                    <a:bodyPr/>
                    <a:lstStyle/>
                    <a:p>
                      <a:r>
                        <a:rPr lang="en-US"/>
                        <a:t>Jan-11-1999</a:t>
                      </a:r>
                    </a:p>
                  </a:txBody>
                  <a:tcPr marL="12700" marR="12700" marT="12700" marB="12700" anchor="ctr">
                    <a:lnL>
                      <a:noFill/>
                    </a:lnL>
                    <a:lnR>
                      <a:noFill/>
                    </a:lnR>
                    <a:lnT>
                      <a:noFill/>
                    </a:lnT>
                    <a:lnB>
                      <a:noFill/>
                    </a:lnB>
                    <a:solidFill>
                      <a:srgbClr val="FFFFFF"/>
                    </a:solidFill>
                  </a:tcPr>
                </a:tc>
                <a:tc>
                  <a:txBody>
                    <a:bodyPr/>
                    <a:lstStyle/>
                    <a:p>
                      <a:r>
                        <a:rPr lang="en-US"/>
                        <a:t>320</a:t>
                      </a:r>
                    </a:p>
                  </a:txBody>
                  <a:tcPr marL="12700" marR="12700" marT="12700" marB="12700" anchor="ctr">
                    <a:lnL>
                      <a:noFill/>
                    </a:lnL>
                    <a:lnR>
                      <a:noFill/>
                    </a:lnR>
                    <a:lnT>
                      <a:noFill/>
                    </a:lnT>
                    <a:lnB>
                      <a:noFill/>
                    </a:lnB>
                    <a:solidFill>
                      <a:srgbClr val="FFFFFF"/>
                    </a:solidFill>
                  </a:tcPr>
                </a:tc>
              </a:tr>
              <a:tr h="0">
                <a:tc>
                  <a:txBody>
                    <a:bodyPr/>
                    <a:lstStyle/>
                    <a:p>
                      <a:r>
                        <a:rPr lang="en-US" dirty="0"/>
                        <a:t>Jan-12-1999</a:t>
                      </a:r>
                    </a:p>
                  </a:txBody>
                  <a:tcPr marL="12700" marR="12700" marT="12700" marB="12700" anchor="ctr">
                    <a:lnL>
                      <a:noFill/>
                    </a:lnL>
                    <a:lnR>
                      <a:noFill/>
                    </a:lnR>
                    <a:lnT>
                      <a:noFill/>
                    </a:lnT>
                    <a:lnB>
                      <a:noFill/>
                    </a:lnB>
                    <a:solidFill>
                      <a:srgbClr val="FFFFFF"/>
                    </a:solidFill>
                  </a:tcPr>
                </a:tc>
                <a:tc>
                  <a:txBody>
                    <a:bodyPr/>
                    <a:lstStyle/>
                    <a:p>
                      <a:r>
                        <a:rPr lang="en-US" dirty="0"/>
                        <a:t>750</a:t>
                      </a:r>
                    </a:p>
                  </a:txBody>
                  <a:tcPr marL="12700" marR="12700" marT="12700" marB="12700" anchor="ctr">
                    <a:lnL>
                      <a:noFill/>
                    </a:lnL>
                    <a:lnR>
                      <a:noFill/>
                    </a:lnR>
                    <a:lnT>
                      <a:noFill/>
                    </a:lnT>
                    <a:lnB>
                      <a:noFill/>
                    </a:lnB>
                    <a:solidFill>
                      <a:srgbClr val="FFFFFF"/>
                    </a:solidFill>
                  </a:tcPr>
                </a:tc>
              </a:tr>
            </a:tbl>
          </a:graphicData>
        </a:graphic>
      </p:graphicFrame>
      <p:sp>
        <p:nvSpPr>
          <p:cNvPr id="8" name="Rectangle 7"/>
          <p:cNvSpPr/>
          <p:nvPr/>
        </p:nvSpPr>
        <p:spPr>
          <a:xfrm>
            <a:off x="2895600" y="152400"/>
            <a:ext cx="2788007"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Store_Information</a:t>
            </a:r>
            <a:endParaRPr lang="en-US" dirty="0"/>
          </a:p>
        </p:txBody>
      </p:sp>
      <p:sp>
        <p:nvSpPr>
          <p:cNvPr id="9" name="Rectangle 8"/>
          <p:cNvSpPr/>
          <p:nvPr/>
        </p:nvSpPr>
        <p:spPr>
          <a:xfrm>
            <a:off x="3200400" y="2362200"/>
            <a:ext cx="2377639" cy="369332"/>
          </a:xfrm>
          <a:prstGeom prst="rect">
            <a:avLst/>
          </a:prstGeom>
        </p:spPr>
        <p:txBody>
          <a:bodyPr wrap="none">
            <a:spAutoFit/>
          </a:bodyPr>
          <a:lstStyle/>
          <a:p>
            <a:r>
              <a:rPr lang="en-US" dirty="0">
                <a:solidFill>
                  <a:srgbClr val="000000"/>
                </a:solidFill>
                <a:latin typeface="PT Sans"/>
              </a:rPr>
              <a:t>Table </a:t>
            </a:r>
            <a:r>
              <a:rPr lang="en-US" b="1" i="1" dirty="0" err="1">
                <a:solidFill>
                  <a:srgbClr val="000000"/>
                </a:solidFill>
                <a:latin typeface="PT Sans"/>
              </a:rPr>
              <a:t>Internet_Sales</a:t>
            </a:r>
            <a:endParaRPr lang="en-US" dirty="0"/>
          </a:p>
        </p:txBody>
      </p:sp>
      <p:cxnSp>
        <p:nvCxnSpPr>
          <p:cNvPr id="13" name="Straight Arrow Connector 12"/>
          <p:cNvCxnSpPr/>
          <p:nvPr/>
        </p:nvCxnSpPr>
        <p:spPr>
          <a:xfrm>
            <a:off x="5181600" y="5463064"/>
            <a:ext cx="19812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4" name="TextBox 13"/>
          <p:cNvSpPr txBox="1"/>
          <p:nvPr/>
        </p:nvSpPr>
        <p:spPr>
          <a:xfrm>
            <a:off x="5486400" y="5029200"/>
            <a:ext cx="1371600" cy="369332"/>
          </a:xfrm>
          <a:prstGeom prst="rect">
            <a:avLst/>
          </a:prstGeom>
          <a:noFill/>
        </p:spPr>
        <p:txBody>
          <a:bodyPr wrap="square" rtlCol="0">
            <a:spAutoFit/>
          </a:bodyPr>
          <a:lstStyle/>
          <a:p>
            <a:r>
              <a:rPr lang="en-US" dirty="0" smtClean="0"/>
              <a:t>RESULT</a:t>
            </a:r>
            <a:endParaRPr lang="en-US" dirty="0"/>
          </a:p>
        </p:txBody>
      </p:sp>
      <p:sp>
        <p:nvSpPr>
          <p:cNvPr id="2" name="Rectangle 1"/>
          <p:cNvSpPr/>
          <p:nvPr/>
        </p:nvSpPr>
        <p:spPr>
          <a:xfrm>
            <a:off x="1006039" y="4798367"/>
            <a:ext cx="4572000" cy="1200329"/>
          </a:xfrm>
          <a:prstGeom prst="rect">
            <a:avLst/>
          </a:prstGeom>
        </p:spPr>
        <p:txBody>
          <a:bodyPr>
            <a:spAutoFit/>
          </a:bodyPr>
          <a:lstStyle/>
          <a:p>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Store_Information</a:t>
            </a:r>
            <a:r>
              <a:rPr lang="en-US" b="1" dirty="0">
                <a:solidFill>
                  <a:srgbClr val="0000FF"/>
                </a:solidFill>
                <a:latin typeface="PT Sans"/>
              </a:rPr>
              <a:t/>
            </a:r>
            <a:br>
              <a:rPr lang="en-US" b="1" dirty="0">
                <a:solidFill>
                  <a:srgbClr val="0000FF"/>
                </a:solidFill>
                <a:latin typeface="PT Sans"/>
              </a:rPr>
            </a:br>
            <a:r>
              <a:rPr lang="en-US" b="1" dirty="0">
                <a:solidFill>
                  <a:srgbClr val="0000FF"/>
                </a:solidFill>
                <a:latin typeface="PT Sans"/>
              </a:rPr>
              <a:t>UNION ALL</a:t>
            </a:r>
            <a:br>
              <a:rPr lang="en-US" b="1" dirty="0">
                <a:solidFill>
                  <a:srgbClr val="0000FF"/>
                </a:solidFill>
                <a:latin typeface="PT Sans"/>
              </a:rPr>
            </a:br>
            <a:r>
              <a:rPr lang="en-US" b="1" dirty="0">
                <a:solidFill>
                  <a:srgbClr val="0000FF"/>
                </a:solidFill>
                <a:latin typeface="PT Sans"/>
              </a:rPr>
              <a:t>SELECT </a:t>
            </a:r>
            <a:r>
              <a:rPr lang="en-US" b="1" dirty="0" err="1">
                <a:solidFill>
                  <a:srgbClr val="0000FF"/>
                </a:solidFill>
                <a:latin typeface="PT Sans"/>
              </a:rPr>
              <a:t>Txn_Date</a:t>
            </a:r>
            <a:r>
              <a:rPr lang="en-US" b="1" dirty="0">
                <a:solidFill>
                  <a:srgbClr val="0000FF"/>
                </a:solidFill>
                <a:latin typeface="PT Sans"/>
              </a:rPr>
              <a:t> FROM </a:t>
            </a:r>
            <a:r>
              <a:rPr lang="en-US" b="1" dirty="0" err="1">
                <a:solidFill>
                  <a:srgbClr val="0000FF"/>
                </a:solidFill>
                <a:latin typeface="PT Sans"/>
              </a:rPr>
              <a:t>Internet_Sales</a:t>
            </a:r>
            <a:endParaRPr lang="en-US" dirty="0"/>
          </a:p>
        </p:txBody>
      </p:sp>
      <p:graphicFrame>
        <p:nvGraphicFramePr>
          <p:cNvPr id="3" name="Table 2"/>
          <p:cNvGraphicFramePr>
            <a:graphicFrameLocks noGrp="1"/>
          </p:cNvGraphicFramePr>
          <p:nvPr>
            <p:extLst/>
          </p:nvPr>
        </p:nvGraphicFramePr>
        <p:xfrm>
          <a:off x="7391400" y="3429000"/>
          <a:ext cx="1460500" cy="3291840"/>
        </p:xfrm>
        <a:graphic>
          <a:graphicData uri="http://schemas.openxmlformats.org/drawingml/2006/table">
            <a:tbl>
              <a:tblPr/>
              <a:tblGrid>
                <a:gridCol w="1460500"/>
              </a:tblGrid>
              <a:tr h="0">
                <a:tc>
                  <a:txBody>
                    <a:bodyPr/>
                    <a:lstStyle/>
                    <a:p>
                      <a:r>
                        <a:rPr lang="en-US" u="sng" dirty="0" err="1"/>
                        <a:t>Txn_Date</a:t>
                      </a:r>
                      <a:endParaRPr lang="en-US" dirty="0"/>
                    </a:p>
                  </a:txBody>
                  <a:tcPr anchor="ctr">
                    <a:lnL>
                      <a:noFill/>
                    </a:lnL>
                    <a:lnR>
                      <a:noFill/>
                    </a:lnR>
                    <a:lnT>
                      <a:noFill/>
                    </a:lnT>
                    <a:lnB>
                      <a:noFill/>
                    </a:lnB>
                    <a:solidFill>
                      <a:srgbClr val="DDDDDD"/>
                    </a:solidFill>
                  </a:tcPr>
                </a:tc>
              </a:tr>
              <a:tr h="0">
                <a:tc>
                  <a:txBody>
                    <a:bodyPr/>
                    <a:lstStyle/>
                    <a:p>
                      <a:r>
                        <a:rPr lang="en-US"/>
                        <a:t>Jan-05-1999</a:t>
                      </a:r>
                    </a:p>
                  </a:txBody>
                  <a:tcPr anchor="ctr">
                    <a:lnL>
                      <a:noFill/>
                    </a:lnL>
                    <a:lnR>
                      <a:noFill/>
                    </a:lnR>
                    <a:lnT>
                      <a:noFill/>
                    </a:lnT>
                    <a:lnB>
                      <a:noFill/>
                    </a:lnB>
                    <a:solidFill>
                      <a:srgbClr val="DDDDDD"/>
                    </a:solidFill>
                  </a:tcPr>
                </a:tc>
              </a:tr>
              <a:tr h="0">
                <a:tc>
                  <a:txBody>
                    <a:bodyPr/>
                    <a:lstStyle/>
                    <a:p>
                      <a:r>
                        <a:rPr lang="en-US"/>
                        <a:t>Jan-07-1999</a:t>
                      </a:r>
                    </a:p>
                  </a:txBody>
                  <a:tcPr anchor="ctr">
                    <a:lnL>
                      <a:noFill/>
                    </a:lnL>
                    <a:lnR>
                      <a:noFill/>
                    </a:lnR>
                    <a:lnT>
                      <a:noFill/>
                    </a:lnT>
                    <a:lnB>
                      <a:noFill/>
                    </a:lnB>
                    <a:solidFill>
                      <a:srgbClr val="DDDDDD"/>
                    </a:solidFill>
                  </a:tcPr>
                </a:tc>
              </a:tr>
              <a:tr h="0">
                <a:tc>
                  <a:txBody>
                    <a:bodyPr/>
                    <a:lstStyle/>
                    <a:p>
                      <a:r>
                        <a:rPr lang="en-US"/>
                        <a:t>Jan-08-1999</a:t>
                      </a:r>
                    </a:p>
                  </a:txBody>
                  <a:tcPr anchor="ctr">
                    <a:lnL>
                      <a:noFill/>
                    </a:lnL>
                    <a:lnR>
                      <a:noFill/>
                    </a:lnR>
                    <a:lnT>
                      <a:noFill/>
                    </a:lnT>
                    <a:lnB>
                      <a:noFill/>
                    </a:lnB>
                    <a:solidFill>
                      <a:srgbClr val="DDDDDD"/>
                    </a:solidFill>
                  </a:tcPr>
                </a:tc>
              </a:tr>
              <a:tr h="0">
                <a:tc>
                  <a:txBody>
                    <a:bodyPr/>
                    <a:lstStyle/>
                    <a:p>
                      <a:r>
                        <a:rPr lang="en-US" dirty="0"/>
                        <a:t>Jan-08-1999</a:t>
                      </a:r>
                    </a:p>
                  </a:txBody>
                  <a:tcPr anchor="ctr">
                    <a:lnL>
                      <a:noFill/>
                    </a:lnL>
                    <a:lnR>
                      <a:noFill/>
                    </a:lnR>
                    <a:lnT>
                      <a:noFill/>
                    </a:lnT>
                    <a:lnB>
                      <a:noFill/>
                    </a:lnB>
                    <a:solidFill>
                      <a:srgbClr val="DDDDDD"/>
                    </a:solidFill>
                  </a:tcPr>
                </a:tc>
              </a:tr>
              <a:tr h="0">
                <a:tc>
                  <a:txBody>
                    <a:bodyPr/>
                    <a:lstStyle/>
                    <a:p>
                      <a:r>
                        <a:rPr lang="en-US"/>
                        <a:t>Jan-07-1999</a:t>
                      </a:r>
                    </a:p>
                  </a:txBody>
                  <a:tcPr anchor="ctr">
                    <a:lnL>
                      <a:noFill/>
                    </a:lnL>
                    <a:lnR>
                      <a:noFill/>
                    </a:lnR>
                    <a:lnT>
                      <a:noFill/>
                    </a:lnT>
                    <a:lnB>
                      <a:noFill/>
                    </a:lnB>
                    <a:solidFill>
                      <a:srgbClr val="DDDDDD"/>
                    </a:solidFill>
                  </a:tcPr>
                </a:tc>
              </a:tr>
              <a:tr h="0">
                <a:tc>
                  <a:txBody>
                    <a:bodyPr/>
                    <a:lstStyle/>
                    <a:p>
                      <a:r>
                        <a:rPr lang="en-US"/>
                        <a:t>Jan-10-1999</a:t>
                      </a:r>
                    </a:p>
                  </a:txBody>
                  <a:tcPr anchor="ctr">
                    <a:lnL>
                      <a:noFill/>
                    </a:lnL>
                    <a:lnR>
                      <a:noFill/>
                    </a:lnR>
                    <a:lnT>
                      <a:noFill/>
                    </a:lnT>
                    <a:lnB>
                      <a:noFill/>
                    </a:lnB>
                    <a:solidFill>
                      <a:srgbClr val="DDDDDD"/>
                    </a:solidFill>
                  </a:tcPr>
                </a:tc>
              </a:tr>
              <a:tr h="0">
                <a:tc>
                  <a:txBody>
                    <a:bodyPr/>
                    <a:lstStyle/>
                    <a:p>
                      <a:r>
                        <a:rPr lang="en-US"/>
                        <a:t>Jan-11-1999</a:t>
                      </a:r>
                    </a:p>
                  </a:txBody>
                  <a:tcPr anchor="ctr">
                    <a:lnL>
                      <a:noFill/>
                    </a:lnL>
                    <a:lnR>
                      <a:noFill/>
                    </a:lnR>
                    <a:lnT>
                      <a:noFill/>
                    </a:lnT>
                    <a:lnB>
                      <a:noFill/>
                    </a:lnB>
                    <a:solidFill>
                      <a:srgbClr val="DDDDDD"/>
                    </a:solidFill>
                  </a:tcPr>
                </a:tc>
              </a:tr>
              <a:tr h="0">
                <a:tc>
                  <a:txBody>
                    <a:bodyPr/>
                    <a:lstStyle/>
                    <a:p>
                      <a:r>
                        <a:rPr lang="en-US" dirty="0"/>
                        <a:t>Jan-12-1999</a:t>
                      </a:r>
                    </a:p>
                  </a:txBody>
                  <a:tcPr anchor="ctr">
                    <a:lnL>
                      <a:noFill/>
                    </a:lnL>
                    <a:lnR>
                      <a:noFill/>
                    </a:lnR>
                    <a:lnT>
                      <a:noFill/>
                    </a:lnT>
                    <a:lnB>
                      <a:noFill/>
                    </a:lnB>
                    <a:solidFill>
                      <a:srgbClr val="DDDDDD"/>
                    </a:solidFill>
                  </a:tcPr>
                </a:tc>
              </a:tr>
            </a:tbl>
          </a:graphicData>
        </a:graphic>
      </p:graphicFrame>
    </p:spTree>
    <p:extLst>
      <p:ext uri="{BB962C8B-B14F-4D97-AF65-F5344CB8AC3E}">
        <p14:creationId xmlns:p14="http://schemas.microsoft.com/office/powerpoint/2010/main" val="30315902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Index Statement</a:t>
            </a:r>
            <a:endParaRPr lang="en-US" dirty="0"/>
          </a:p>
        </p:txBody>
      </p:sp>
      <p:sp>
        <p:nvSpPr>
          <p:cNvPr id="3" name="Content Placeholder 2"/>
          <p:cNvSpPr>
            <a:spLocks noGrp="1"/>
          </p:cNvSpPr>
          <p:nvPr>
            <p:ph idx="1"/>
          </p:nvPr>
        </p:nvSpPr>
        <p:spPr/>
        <p:txBody>
          <a:bodyPr/>
          <a:lstStyle/>
          <a:p>
            <a:r>
              <a:rPr lang="en-US" sz="2000" dirty="0" smtClean="0"/>
              <a:t>As </a:t>
            </a:r>
            <a:r>
              <a:rPr lang="en-US" sz="2000" dirty="0"/>
              <a:t>mentioned in the </a:t>
            </a:r>
            <a:r>
              <a:rPr lang="en-US" sz="2000" b="1" dirty="0">
                <a:hlinkClick r:id="rId2"/>
              </a:rPr>
              <a:t>Index</a:t>
            </a:r>
            <a:r>
              <a:rPr lang="en-US" sz="2000" dirty="0"/>
              <a:t> overview page, a table index helps SQL statements run faster. The syntax for creating an index is:</a:t>
            </a:r>
          </a:p>
          <a:p>
            <a:endParaRPr lang="en-US" sz="2000" b="1" dirty="0" smtClean="0"/>
          </a:p>
          <a:p>
            <a:r>
              <a:rPr lang="en-US" sz="1600" b="1" dirty="0" smtClean="0">
                <a:solidFill>
                  <a:srgbClr val="FF0000"/>
                </a:solidFill>
              </a:rPr>
              <a:t>CREATE </a:t>
            </a:r>
            <a:r>
              <a:rPr lang="en-US" sz="1600" b="1" dirty="0">
                <a:solidFill>
                  <a:srgbClr val="FF0000"/>
                </a:solidFill>
              </a:rPr>
              <a:t>INDEX "</a:t>
            </a:r>
            <a:r>
              <a:rPr lang="en-US" sz="1600" b="1" dirty="0" err="1">
                <a:solidFill>
                  <a:srgbClr val="FF0000"/>
                </a:solidFill>
              </a:rPr>
              <a:t>index_name</a:t>
            </a:r>
            <a:r>
              <a:rPr lang="en-US" sz="1600" b="1" dirty="0">
                <a:solidFill>
                  <a:srgbClr val="FF0000"/>
                </a:solidFill>
              </a:rPr>
              <a:t>" ON "</a:t>
            </a:r>
            <a:r>
              <a:rPr lang="en-US" sz="1600" b="1" dirty="0" err="1">
                <a:solidFill>
                  <a:srgbClr val="FF0000"/>
                </a:solidFill>
              </a:rPr>
              <a:t>table_name</a:t>
            </a:r>
            <a:r>
              <a:rPr lang="en-US" sz="1600" b="1" dirty="0">
                <a:solidFill>
                  <a:srgbClr val="FF0000"/>
                </a:solidFill>
              </a:rPr>
              <a:t>" (</a:t>
            </a:r>
            <a:r>
              <a:rPr lang="en-US" sz="1600" b="1" dirty="0" err="1">
                <a:solidFill>
                  <a:srgbClr val="FF0000"/>
                </a:solidFill>
              </a:rPr>
              <a:t>column_name</a:t>
            </a:r>
            <a:r>
              <a:rPr lang="en-US" sz="1600" b="1" dirty="0">
                <a:solidFill>
                  <a:srgbClr val="FF0000"/>
                </a:solidFill>
              </a:rPr>
              <a:t>);</a:t>
            </a:r>
          </a:p>
          <a:p>
            <a:endParaRPr lang="en-US" sz="2000" dirty="0" smtClean="0"/>
          </a:p>
          <a:p>
            <a:r>
              <a:rPr lang="en-US" sz="2000" dirty="0" smtClean="0"/>
              <a:t>Note </a:t>
            </a:r>
            <a:r>
              <a:rPr lang="en-US" sz="2000" dirty="0"/>
              <a:t>that an index can only cover one table. We cannot build an index that covers multiple tables</a:t>
            </a:r>
          </a:p>
          <a:p>
            <a:endParaRPr lang="en-US" dirty="0"/>
          </a:p>
        </p:txBody>
      </p:sp>
    </p:spTree>
    <p:extLst>
      <p:ext uri="{BB962C8B-B14F-4D97-AF65-F5344CB8AC3E}">
        <p14:creationId xmlns:p14="http://schemas.microsoft.com/office/powerpoint/2010/main" val="47210248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nvPr>
        </p:nvGraphicFramePr>
        <p:xfrm>
          <a:off x="1127125" y="703272"/>
          <a:ext cx="7499350" cy="2834640"/>
        </p:xfrm>
        <a:graphic>
          <a:graphicData uri="http://schemas.openxmlformats.org/drawingml/2006/table">
            <a:tbl>
              <a:tblPr>
                <a:tableStyleId>{3C2FFA5D-87B4-456A-9821-1D502468CF0F}</a:tableStyleId>
              </a:tblPr>
              <a:tblGrid>
                <a:gridCol w="3749675"/>
                <a:gridCol w="3749675"/>
              </a:tblGrid>
              <a:tr h="0">
                <a:tc>
                  <a:txBody>
                    <a:bodyPr/>
                    <a:lstStyle/>
                    <a:p>
                      <a:r>
                        <a:rPr lang="en-US" dirty="0" smtClean="0"/>
                        <a:t>Column </a:t>
                      </a:r>
                      <a:r>
                        <a:rPr lang="en-US" dirty="0"/>
                        <a:t>Name</a:t>
                      </a:r>
                    </a:p>
                  </a:txBody>
                  <a:tcPr anchor="ctr"/>
                </a:tc>
                <a:tc>
                  <a:txBody>
                    <a:bodyPr/>
                    <a:lstStyle/>
                    <a:p>
                      <a:endParaRPr lang="en-US" dirty="0" smtClean="0"/>
                    </a:p>
                    <a:p>
                      <a:r>
                        <a:rPr lang="en-US" dirty="0" smtClean="0"/>
                        <a:t>Data </a:t>
                      </a:r>
                      <a:r>
                        <a:rPr lang="en-US" dirty="0"/>
                        <a:t>Type</a:t>
                      </a:r>
                    </a:p>
                  </a:txBody>
                  <a:tcPr anchor="ctr"/>
                </a:tc>
              </a:tr>
              <a:tr h="0">
                <a:tc>
                  <a:txBody>
                    <a:bodyPr/>
                    <a:lstStyle/>
                    <a:p>
                      <a:r>
                        <a:rPr lang="en-US"/>
                        <a:t>First_Name</a:t>
                      </a:r>
                    </a:p>
                  </a:txBody>
                  <a:tcPr anchor="ctr"/>
                </a:tc>
                <a:tc>
                  <a:txBody>
                    <a:bodyPr/>
                    <a:lstStyle/>
                    <a:p>
                      <a:r>
                        <a:rPr lang="en-US"/>
                        <a:t>char(50)</a:t>
                      </a:r>
                    </a:p>
                  </a:txBody>
                  <a:tcPr anchor="ctr"/>
                </a:tc>
              </a:tr>
              <a:tr h="0">
                <a:tc>
                  <a:txBody>
                    <a:bodyPr/>
                    <a:lstStyle/>
                    <a:p>
                      <a:r>
                        <a:rPr lang="en-US"/>
                        <a:t>Last_Name</a:t>
                      </a:r>
                    </a:p>
                  </a:txBody>
                  <a:tcPr anchor="ctr"/>
                </a:tc>
                <a:tc>
                  <a:txBody>
                    <a:bodyPr/>
                    <a:lstStyle/>
                    <a:p>
                      <a:r>
                        <a:rPr lang="en-US"/>
                        <a:t>char(50)</a:t>
                      </a:r>
                    </a:p>
                  </a:txBody>
                  <a:tcPr anchor="ctr"/>
                </a:tc>
              </a:tr>
              <a:tr h="0">
                <a:tc>
                  <a:txBody>
                    <a:bodyPr/>
                    <a:lstStyle/>
                    <a:p>
                      <a:r>
                        <a:rPr lang="en-US"/>
                        <a:t>Address</a:t>
                      </a:r>
                    </a:p>
                  </a:txBody>
                  <a:tcPr anchor="ctr"/>
                </a:tc>
                <a:tc>
                  <a:txBody>
                    <a:bodyPr/>
                    <a:lstStyle/>
                    <a:p>
                      <a:r>
                        <a:rPr lang="en-US"/>
                        <a:t>char(50)</a:t>
                      </a:r>
                    </a:p>
                  </a:txBody>
                  <a:tcPr anchor="ctr"/>
                </a:tc>
              </a:tr>
              <a:tr h="0">
                <a:tc>
                  <a:txBody>
                    <a:bodyPr/>
                    <a:lstStyle/>
                    <a:p>
                      <a:r>
                        <a:rPr lang="en-US" dirty="0"/>
                        <a:t>City</a:t>
                      </a:r>
                    </a:p>
                  </a:txBody>
                  <a:tcPr anchor="ctr"/>
                </a:tc>
                <a:tc>
                  <a:txBody>
                    <a:bodyPr/>
                    <a:lstStyle/>
                    <a:p>
                      <a:r>
                        <a:rPr lang="en-US"/>
                        <a:t>char(50)</a:t>
                      </a:r>
                    </a:p>
                  </a:txBody>
                  <a:tcPr anchor="ctr"/>
                </a:tc>
              </a:tr>
              <a:tr h="0">
                <a:tc>
                  <a:txBody>
                    <a:bodyPr/>
                    <a:lstStyle/>
                    <a:p>
                      <a:r>
                        <a:rPr lang="en-US"/>
                        <a:t>Country</a:t>
                      </a:r>
                    </a:p>
                  </a:txBody>
                  <a:tcPr anchor="ctr"/>
                </a:tc>
                <a:tc>
                  <a:txBody>
                    <a:bodyPr/>
                    <a:lstStyle/>
                    <a:p>
                      <a:r>
                        <a:rPr lang="en-US" dirty="0"/>
                        <a:t>char(25)</a:t>
                      </a:r>
                    </a:p>
                  </a:txBody>
                  <a:tcPr anchor="ctr"/>
                </a:tc>
              </a:tr>
              <a:tr h="0">
                <a:tc>
                  <a:txBody>
                    <a:bodyPr/>
                    <a:lstStyle/>
                    <a:p>
                      <a:r>
                        <a:rPr lang="en-US" dirty="0" err="1"/>
                        <a:t>Birth_Date</a:t>
                      </a:r>
                      <a:endParaRPr lang="en-US" dirty="0"/>
                    </a:p>
                  </a:txBody>
                  <a:tcPr anchor="ctr"/>
                </a:tc>
                <a:tc>
                  <a:txBody>
                    <a:bodyPr/>
                    <a:lstStyle/>
                    <a:p>
                      <a:r>
                        <a:rPr lang="en-US" dirty="0" err="1"/>
                        <a:t>datetime</a:t>
                      </a:r>
                      <a:endParaRPr lang="en-US" dirty="0"/>
                    </a:p>
                  </a:txBody>
                  <a:tcPr anchor="ctr"/>
                </a:tc>
              </a:tr>
            </a:tbl>
          </a:graphicData>
        </a:graphic>
      </p:graphicFrame>
      <p:sp>
        <p:nvSpPr>
          <p:cNvPr id="5" name="Rectangle 1"/>
          <p:cNvSpPr>
            <a:spLocks noChangeArrowheads="1"/>
          </p:cNvSpPr>
          <p:nvPr/>
        </p:nvSpPr>
        <p:spPr bwMode="auto">
          <a:xfrm>
            <a:off x="1295400" y="3810000"/>
            <a:ext cx="6858000" cy="2400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lvl="0"/>
            <a:endParaRPr kumimoji="0" lang="en-US" sz="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we want to create an index on the column </a:t>
            </a:r>
            <a:r>
              <a:rPr kumimoji="0" lang="en-US" sz="1600" b="0" i="0" u="none" strike="noStrike" cap="none" normalizeH="0" baseline="0" dirty="0" err="1" smtClean="0">
                <a:ln>
                  <a:noFill/>
                </a:ln>
                <a:solidFill>
                  <a:srgbClr val="000000"/>
                </a:solidFill>
                <a:effectLst/>
                <a:latin typeface="PT Sans"/>
              </a:rPr>
              <a:t>Last_Name</a:t>
            </a:r>
            <a:r>
              <a:rPr kumimoji="0" lang="en-US" sz="1600" b="0" i="0" u="none" strike="noStrike" cap="none" normalizeH="0" baseline="0" dirty="0" smtClean="0">
                <a:ln>
                  <a:noFill/>
                </a:ln>
                <a:solidFill>
                  <a:srgbClr val="000000"/>
                </a:solidFill>
                <a:effectLst/>
                <a:latin typeface="PT Sans"/>
              </a:rPr>
              <a:t>, we would type in,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IDX_CUSTOMER_LAST_NAME</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a:t>
            </a:r>
            <a:r>
              <a:rPr kumimoji="0" lang="en-US" sz="1600" b="1" i="0" u="none" strike="noStrike" cap="none" normalizeH="0" baseline="0" dirty="0" err="1" smtClean="0">
                <a:ln>
                  <a:noFill/>
                </a:ln>
                <a:solidFill>
                  <a:srgbClr val="0000FF"/>
                </a:solidFill>
                <a:effectLst/>
                <a:latin typeface="PT Sans"/>
              </a:rPr>
              <a:t>Last_Name</a:t>
            </a:r>
            <a:r>
              <a:rPr kumimoji="0" lang="en-US" sz="1600" b="1" i="0" u="none" strike="noStrike" cap="none" normalizeH="0" baseline="0" dirty="0" smtClean="0">
                <a:ln>
                  <a:noFill/>
                </a:ln>
                <a:solidFill>
                  <a:srgbClr val="0000FF"/>
                </a:solidFill>
                <a:effectLst/>
                <a:latin typeface="PT Sans"/>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rgbClr val="000000"/>
                </a:solidFill>
                <a:effectLst/>
                <a:latin typeface="PT Sans"/>
              </a:rPr>
              <a:t>If we want to create an index on both City and Country, we would type in,</a:t>
            </a:r>
            <a:endParaRPr kumimoji="0" lang="en-US" sz="160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dirty="0" smtClean="0">
              <a:ln>
                <a:noFill/>
              </a:ln>
              <a:solidFill>
                <a:srgbClr val="0000FF"/>
              </a:solidFill>
              <a:effectLst/>
              <a:latin typeface="PT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FF"/>
                </a:solidFill>
                <a:effectLst/>
                <a:latin typeface="PT Sans"/>
              </a:rPr>
              <a:t>CREATE INDEX IDX_CUSTOMER_LOCATION</a:t>
            </a:r>
            <a:br>
              <a:rPr kumimoji="0" lang="en-US" sz="1600" b="1" i="0" u="none" strike="noStrike" cap="none" normalizeH="0" baseline="0" dirty="0" smtClean="0">
                <a:ln>
                  <a:noFill/>
                </a:ln>
                <a:solidFill>
                  <a:srgbClr val="0000FF"/>
                </a:solidFill>
                <a:effectLst/>
                <a:latin typeface="PT Sans"/>
              </a:rPr>
            </a:br>
            <a:r>
              <a:rPr kumimoji="0" lang="en-US" sz="1600" b="1" i="0" u="none" strike="noStrike" cap="none" normalizeH="0" baseline="0" dirty="0" smtClean="0">
                <a:ln>
                  <a:noFill/>
                </a:ln>
                <a:solidFill>
                  <a:srgbClr val="0000FF"/>
                </a:solidFill>
                <a:effectLst/>
                <a:latin typeface="PT Sans"/>
              </a:rPr>
              <a:t>ON Customer (City, Country);</a:t>
            </a:r>
            <a:endParaRPr kumimoji="0" lang="en-US" sz="1600" b="0" i="0" u="none" strike="noStrike" cap="none" normalizeH="0" baseline="0" dirty="0" smtClean="0">
              <a:ln>
                <a:noFill/>
              </a:ln>
              <a:solidFill>
                <a:schemeClr val="tx1"/>
              </a:solidFill>
              <a:effectLst/>
            </a:endParaRPr>
          </a:p>
        </p:txBody>
      </p:sp>
      <p:sp>
        <p:nvSpPr>
          <p:cNvPr id="6" name="TextBox 5"/>
          <p:cNvSpPr txBox="1"/>
          <p:nvPr/>
        </p:nvSpPr>
        <p:spPr>
          <a:xfrm>
            <a:off x="1752600" y="76200"/>
            <a:ext cx="3124200" cy="646331"/>
          </a:xfrm>
          <a:prstGeom prst="rect">
            <a:avLst/>
          </a:prstGeom>
          <a:noFill/>
        </p:spPr>
        <p:txBody>
          <a:bodyPr wrap="square" rtlCol="0">
            <a:spAutoFit/>
          </a:bodyPr>
          <a:lstStyle/>
          <a:p>
            <a:r>
              <a:rPr lang="en-US" dirty="0">
                <a:solidFill>
                  <a:srgbClr val="000000"/>
                </a:solidFill>
                <a:latin typeface="PT Sans"/>
              </a:rPr>
              <a:t>Table </a:t>
            </a:r>
            <a:r>
              <a:rPr lang="en-US" b="1" i="1" dirty="0">
                <a:solidFill>
                  <a:srgbClr val="000000"/>
                </a:solidFill>
                <a:latin typeface="PT Sans"/>
              </a:rPr>
              <a:t>Customer</a:t>
            </a:r>
          </a:p>
          <a:p>
            <a:endParaRPr lang="en-US" dirty="0"/>
          </a:p>
        </p:txBody>
      </p:sp>
    </p:spTree>
    <p:extLst>
      <p:ext uri="{BB962C8B-B14F-4D97-AF65-F5344CB8AC3E}">
        <p14:creationId xmlns:p14="http://schemas.microsoft.com/office/powerpoint/2010/main" val="235929788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19200" y="2133600"/>
            <a:ext cx="7498080" cy="1143000"/>
          </a:xfrm>
        </p:spPr>
        <p:txBody>
          <a:bodyPr/>
          <a:lstStyle/>
          <a:p>
            <a:r>
              <a:rPr lang="en-US" dirty="0" smtClean="0"/>
              <a:t>More requirement or problems</a:t>
            </a:r>
            <a:endParaRPr lang="en-US" dirty="0"/>
          </a:p>
        </p:txBody>
      </p:sp>
    </p:spTree>
    <p:extLst>
      <p:ext uri="{BB962C8B-B14F-4D97-AF65-F5344CB8AC3E}">
        <p14:creationId xmlns:p14="http://schemas.microsoft.com/office/powerpoint/2010/main" val="114067006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2087562"/>
          </a:xfrm>
        </p:spPr>
        <p:txBody>
          <a:bodyPr>
            <a:noAutofit/>
          </a:bodyPr>
          <a:lstStyle/>
          <a:p>
            <a:r>
              <a:rPr lang="en-US" sz="3200" dirty="0"/>
              <a:t>The </a:t>
            </a:r>
            <a:r>
              <a:rPr lang="en-US" sz="3200" b="1" dirty="0"/>
              <a:t>TOP</a:t>
            </a:r>
            <a:r>
              <a:rPr lang="en-US" sz="3200" dirty="0"/>
              <a:t> keyword restricts the number of results returned from a SQL statement in </a:t>
            </a:r>
            <a:r>
              <a:rPr lang="en-US" sz="3200" dirty="0" smtClean="0"/>
              <a:t>Microsoft SQL Server/MySQL.</a:t>
            </a:r>
            <a:r>
              <a:rPr lang="en-US" sz="3200" dirty="0"/>
              <a:t/>
            </a:r>
            <a:br>
              <a:rPr lang="en-US" sz="3200" dirty="0"/>
            </a:br>
            <a:endParaRPr lang="en-US" sz="3200" dirty="0"/>
          </a:p>
        </p:txBody>
      </p:sp>
      <p:sp>
        <p:nvSpPr>
          <p:cNvPr id="3" name="Content Placeholder 2"/>
          <p:cNvSpPr>
            <a:spLocks noGrp="1"/>
          </p:cNvSpPr>
          <p:nvPr>
            <p:ph idx="1"/>
          </p:nvPr>
        </p:nvSpPr>
        <p:spPr>
          <a:xfrm>
            <a:off x="1219200" y="2743200"/>
            <a:ext cx="7498080" cy="1828800"/>
          </a:xfrm>
        </p:spPr>
        <p:txBody>
          <a:bodyPr>
            <a:normAutofit lnSpcReduction="10000"/>
          </a:bodyPr>
          <a:lstStyle/>
          <a:p>
            <a:r>
              <a:rPr lang="en-US" sz="2000" b="1" dirty="0" smtClean="0">
                <a:solidFill>
                  <a:srgbClr val="00B050"/>
                </a:solidFill>
              </a:rPr>
              <a:t>Top used to find top rows</a:t>
            </a:r>
          </a:p>
          <a:p>
            <a:r>
              <a:rPr lang="en-US" sz="2000" b="1" dirty="0" smtClean="0"/>
              <a:t>Syntax</a:t>
            </a:r>
            <a:endParaRPr lang="en-US" sz="2000" b="1" dirty="0"/>
          </a:p>
          <a:p>
            <a:r>
              <a:rPr lang="en-US" sz="2000" dirty="0"/>
              <a:t>The syntax for </a:t>
            </a:r>
            <a:r>
              <a:rPr lang="en-US" sz="2000" b="1" dirty="0"/>
              <a:t>TOP</a:t>
            </a:r>
            <a:r>
              <a:rPr lang="en-US" sz="2000" dirty="0"/>
              <a:t> is as follows:</a:t>
            </a:r>
          </a:p>
          <a:p>
            <a:r>
              <a:rPr lang="en-US" sz="2000" b="1" dirty="0">
                <a:solidFill>
                  <a:srgbClr val="FF0000"/>
                </a:solidFill>
              </a:rPr>
              <a:t>SELECT TOP [TOP argument] "</a:t>
            </a:r>
            <a:r>
              <a:rPr lang="en-US" sz="2000" b="1" dirty="0" err="1">
                <a:solidFill>
                  <a:srgbClr val="FF0000"/>
                </a:solidFill>
              </a:rPr>
              <a:t>column_name</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a:t>
            </a:r>
          </a:p>
          <a:p>
            <a:endParaRPr lang="en-US" dirty="0"/>
          </a:p>
        </p:txBody>
      </p:sp>
    </p:spTree>
    <p:extLst>
      <p:ext uri="{BB962C8B-B14F-4D97-AF65-F5344CB8AC3E}">
        <p14:creationId xmlns:p14="http://schemas.microsoft.com/office/powerpoint/2010/main" val="1297621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ROWNUM: SQL server/Oracle</a:t>
            </a:r>
            <a:endParaRPr lang="en-US" dirty="0"/>
          </a:p>
        </p:txBody>
      </p:sp>
      <p:sp>
        <p:nvSpPr>
          <p:cNvPr id="3" name="Content Placeholder 2"/>
          <p:cNvSpPr>
            <a:spLocks noGrp="1"/>
          </p:cNvSpPr>
          <p:nvPr>
            <p:ph idx="1"/>
          </p:nvPr>
        </p:nvSpPr>
        <p:spPr/>
        <p:txBody>
          <a:bodyPr/>
          <a:lstStyle/>
          <a:p>
            <a:r>
              <a:rPr lang="en-US" sz="2000" b="1" dirty="0">
                <a:solidFill>
                  <a:srgbClr val="00B050"/>
                </a:solidFill>
              </a:rPr>
              <a:t>ROWNUM</a:t>
            </a:r>
            <a:r>
              <a:rPr lang="en-US" sz="2000" b="1" dirty="0" smtClean="0">
                <a:solidFill>
                  <a:srgbClr val="00B050"/>
                </a:solidFill>
              </a:rPr>
              <a:t> </a:t>
            </a:r>
            <a:r>
              <a:rPr lang="en-US" sz="2000" b="1" dirty="0">
                <a:solidFill>
                  <a:srgbClr val="00B050"/>
                </a:solidFill>
              </a:rPr>
              <a:t>used to find top rows</a:t>
            </a:r>
          </a:p>
          <a:p>
            <a:endParaRPr lang="en-US" sz="2000" b="1" dirty="0" smtClean="0"/>
          </a:p>
          <a:p>
            <a:r>
              <a:rPr lang="en-US" sz="2000" b="1" dirty="0" smtClean="0"/>
              <a:t>Syntax</a:t>
            </a:r>
            <a:endParaRPr lang="en-US" sz="2000" b="1" dirty="0"/>
          </a:p>
          <a:p>
            <a:r>
              <a:rPr lang="en-US" sz="2000" dirty="0"/>
              <a:t>The syntax for  </a:t>
            </a:r>
            <a:r>
              <a:rPr lang="en-US" sz="2000" b="1" dirty="0">
                <a:solidFill>
                  <a:srgbClr val="00B050"/>
                </a:solidFill>
              </a:rPr>
              <a:t>ROWNUM</a:t>
            </a:r>
            <a:r>
              <a:rPr lang="en-US" sz="2000" dirty="0"/>
              <a:t>  is as follows:</a:t>
            </a:r>
          </a:p>
          <a:p>
            <a:endParaRPr lang="en-US" sz="2000" b="1" dirty="0" smtClean="0">
              <a:solidFill>
                <a:srgbClr val="FF0000"/>
              </a:solidFill>
            </a:endParaRPr>
          </a:p>
          <a:p>
            <a:r>
              <a:rPr lang="en-US" sz="1600" b="1" dirty="0" smtClean="0">
                <a:solidFill>
                  <a:srgbClr val="FF0000"/>
                </a:solidFill>
              </a:rPr>
              <a:t>SELECT "</a:t>
            </a:r>
            <a:r>
              <a:rPr lang="en-US" sz="1600" b="1" dirty="0" err="1">
                <a:solidFill>
                  <a:srgbClr val="FF0000"/>
                </a:solidFill>
              </a:rPr>
              <a:t>column_name</a:t>
            </a:r>
            <a:r>
              <a:rPr lang="en-US" sz="1600" b="1" dirty="0">
                <a:solidFill>
                  <a:srgbClr val="FF0000"/>
                </a:solidFill>
              </a:rPr>
              <a:t>"</a:t>
            </a:r>
            <a:br>
              <a:rPr lang="en-US" sz="1600" b="1" dirty="0">
                <a:solidFill>
                  <a:srgbClr val="FF0000"/>
                </a:solidFill>
              </a:rPr>
            </a:br>
            <a:r>
              <a:rPr lang="en-US" sz="1600" b="1" dirty="0">
                <a:solidFill>
                  <a:srgbClr val="FF0000"/>
                </a:solidFill>
              </a:rPr>
              <a:t>FROM "</a:t>
            </a:r>
            <a:r>
              <a:rPr lang="en-US" sz="1600" b="1" dirty="0" err="1">
                <a:solidFill>
                  <a:srgbClr val="FF0000"/>
                </a:solidFill>
              </a:rPr>
              <a:t>table_name</a:t>
            </a:r>
            <a:r>
              <a:rPr lang="en-US" sz="1600" b="1" dirty="0" smtClean="0">
                <a:solidFill>
                  <a:srgbClr val="FF0000"/>
                </a:solidFill>
              </a:rPr>
              <a:t>";</a:t>
            </a:r>
          </a:p>
          <a:p>
            <a:r>
              <a:rPr lang="en-US" sz="1600" b="1" dirty="0" smtClean="0">
                <a:solidFill>
                  <a:srgbClr val="FF0000"/>
                </a:solidFill>
              </a:rPr>
              <a:t>Where ROWNUM=1</a:t>
            </a:r>
          </a:p>
          <a:p>
            <a:r>
              <a:rPr lang="en-US" sz="1600" b="1" dirty="0" smtClean="0">
                <a:solidFill>
                  <a:srgbClr val="FF0000"/>
                </a:solidFill>
              </a:rPr>
              <a:t>Or </a:t>
            </a:r>
          </a:p>
          <a:p>
            <a:r>
              <a:rPr lang="en-US" sz="1600" b="1" dirty="0" smtClean="0">
                <a:solidFill>
                  <a:srgbClr val="FF0000"/>
                </a:solidFill>
              </a:rPr>
              <a:t>Where ROWNUM&lt;=10</a:t>
            </a:r>
            <a:endParaRPr lang="en-US" sz="1600" b="1" dirty="0">
              <a:solidFill>
                <a:srgbClr val="FF0000"/>
              </a:solidFill>
            </a:endParaRPr>
          </a:p>
          <a:p>
            <a:endParaRPr lang="en-US" dirty="0"/>
          </a:p>
        </p:txBody>
      </p:sp>
    </p:spTree>
    <p:extLst>
      <p:ext uri="{BB962C8B-B14F-4D97-AF65-F5344CB8AC3E}">
        <p14:creationId xmlns:p14="http://schemas.microsoft.com/office/powerpoint/2010/main" val="10257043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Find salary &amp; name for all employees in </a:t>
            </a:r>
            <a:r>
              <a:rPr lang="en-US" dirty="0" err="1" smtClean="0"/>
              <a:t>desc</a:t>
            </a:r>
            <a:r>
              <a:rPr lang="en-US" dirty="0" smtClean="0"/>
              <a:t> order</a:t>
            </a:r>
            <a:endParaRPr lang="en-US" dirty="0"/>
          </a:p>
        </p:txBody>
      </p:sp>
      <p:sp>
        <p:nvSpPr>
          <p:cNvPr id="3" name="Content Placeholder 2"/>
          <p:cNvSpPr>
            <a:spLocks noGrp="1"/>
          </p:cNvSpPr>
          <p:nvPr>
            <p:ph idx="1"/>
          </p:nvPr>
        </p:nvSpPr>
        <p:spPr>
          <a:xfrm>
            <a:off x="1435608" y="2590800"/>
            <a:ext cx="7498080" cy="3657600"/>
          </a:xfrm>
        </p:spPr>
        <p:txBody>
          <a:bodyPr/>
          <a:lstStyle/>
          <a:p>
            <a:pPr marL="402336" lvl="1" indent="0">
              <a:buNone/>
            </a:pPr>
            <a:r>
              <a:rPr lang="en-US" dirty="0" smtClean="0"/>
              <a:t>Select </a:t>
            </a:r>
            <a:r>
              <a:rPr lang="en-US" dirty="0" err="1" smtClean="0"/>
              <a:t>first_name,last_name,salary</a:t>
            </a:r>
            <a:endParaRPr lang="en-US" dirty="0" smtClean="0"/>
          </a:p>
          <a:p>
            <a:pPr marL="402336" lvl="1" indent="0">
              <a:buNone/>
            </a:pPr>
            <a:r>
              <a:rPr lang="en-US" dirty="0" smtClean="0"/>
              <a:t>From employees</a:t>
            </a:r>
          </a:p>
          <a:p>
            <a:pPr marL="402336" lvl="1" indent="0">
              <a:buNone/>
            </a:pPr>
            <a:r>
              <a:rPr lang="en-US" dirty="0" err="1" smtClean="0"/>
              <a:t>Orderby</a:t>
            </a:r>
            <a:r>
              <a:rPr lang="en-US" dirty="0" smtClean="0"/>
              <a:t> salary </a:t>
            </a:r>
            <a:r>
              <a:rPr lang="en-US" dirty="0" err="1" smtClean="0"/>
              <a:t>desc</a:t>
            </a:r>
            <a:endParaRPr lang="en-US" dirty="0"/>
          </a:p>
        </p:txBody>
      </p:sp>
    </p:spTree>
    <p:extLst>
      <p:ext uri="{BB962C8B-B14F-4D97-AF65-F5344CB8AC3E}">
        <p14:creationId xmlns:p14="http://schemas.microsoft.com/office/powerpoint/2010/main" val="97174500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or min Salary</a:t>
            </a:r>
            <a:endParaRPr lang="en-US" dirty="0"/>
          </a:p>
        </p:txBody>
      </p:sp>
      <p:sp>
        <p:nvSpPr>
          <p:cNvPr id="3" name="Content Placeholder 2"/>
          <p:cNvSpPr>
            <a:spLocks noGrp="1"/>
          </p:cNvSpPr>
          <p:nvPr>
            <p:ph idx="1"/>
          </p:nvPr>
        </p:nvSpPr>
        <p:spPr/>
        <p:txBody>
          <a:bodyPr/>
          <a:lstStyle/>
          <a:p>
            <a:r>
              <a:rPr lang="en-US" dirty="0" smtClean="0"/>
              <a:t>Aggregate function</a:t>
            </a:r>
          </a:p>
          <a:p>
            <a:endParaRPr lang="en-US" dirty="0"/>
          </a:p>
          <a:p>
            <a:r>
              <a:rPr lang="en-US" dirty="0" smtClean="0"/>
              <a:t>Syntax:</a:t>
            </a:r>
          </a:p>
          <a:p>
            <a:r>
              <a:rPr lang="en-US" sz="2400" dirty="0" smtClean="0">
                <a:solidFill>
                  <a:srgbClr val="FF0000"/>
                </a:solidFill>
              </a:rPr>
              <a:t>Select max(salary)</a:t>
            </a:r>
          </a:p>
          <a:p>
            <a:r>
              <a:rPr lang="en-US" sz="2400" dirty="0" smtClean="0">
                <a:solidFill>
                  <a:srgbClr val="FF0000"/>
                </a:solidFill>
              </a:rPr>
              <a:t>From employee</a:t>
            </a:r>
          </a:p>
          <a:p>
            <a:endParaRPr lang="en-US" sz="2400" dirty="0">
              <a:solidFill>
                <a:srgbClr val="FF0000"/>
              </a:solidFill>
            </a:endParaRPr>
          </a:p>
          <a:p>
            <a:r>
              <a:rPr lang="en-US" sz="2400" dirty="0">
                <a:solidFill>
                  <a:srgbClr val="FF0000"/>
                </a:solidFill>
              </a:rPr>
              <a:t>Select </a:t>
            </a:r>
            <a:r>
              <a:rPr lang="en-US" sz="2400" dirty="0" smtClean="0">
                <a:solidFill>
                  <a:srgbClr val="FF0000"/>
                </a:solidFill>
              </a:rPr>
              <a:t>min(salary</a:t>
            </a:r>
            <a:r>
              <a:rPr lang="en-US" sz="2400" dirty="0">
                <a:solidFill>
                  <a:srgbClr val="FF0000"/>
                </a:solidFill>
              </a:rPr>
              <a:t>)</a:t>
            </a:r>
          </a:p>
          <a:p>
            <a:r>
              <a:rPr lang="en-US" sz="2400" dirty="0">
                <a:solidFill>
                  <a:srgbClr val="FF0000"/>
                </a:solidFill>
              </a:rPr>
              <a:t>From employee</a:t>
            </a:r>
          </a:p>
          <a:p>
            <a:endParaRPr lang="en-US" dirty="0"/>
          </a:p>
        </p:txBody>
      </p:sp>
    </p:spTree>
    <p:extLst>
      <p:ext uri="{BB962C8B-B14F-4D97-AF65-F5344CB8AC3E}">
        <p14:creationId xmlns:p14="http://schemas.microsoft.com/office/powerpoint/2010/main" val="1733021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 salary</a:t>
            </a:r>
            <a:endParaRPr lang="en-US" dirty="0"/>
          </a:p>
        </p:txBody>
      </p:sp>
      <p:sp>
        <p:nvSpPr>
          <p:cNvPr id="3" name="Content Placeholder 2"/>
          <p:cNvSpPr>
            <a:spLocks noGrp="1"/>
          </p:cNvSpPr>
          <p:nvPr>
            <p:ph idx="1"/>
          </p:nvPr>
        </p:nvSpPr>
        <p:spPr/>
        <p:txBody>
          <a:bodyPr>
            <a:normAutofit lnSpcReduction="10000"/>
          </a:bodyPr>
          <a:lstStyle/>
          <a:p>
            <a:r>
              <a:rPr lang="en-US" sz="2400" dirty="0">
                <a:solidFill>
                  <a:srgbClr val="00B0F0"/>
                </a:solidFill>
              </a:rPr>
              <a:t>select max(salary</a:t>
            </a:r>
            <a:r>
              <a:rPr lang="en-US" sz="2400" dirty="0" smtClean="0">
                <a:solidFill>
                  <a:srgbClr val="00B0F0"/>
                </a:solidFill>
              </a:rPr>
              <a:t>)</a:t>
            </a:r>
          </a:p>
          <a:p>
            <a:r>
              <a:rPr lang="en-US" sz="2400" dirty="0" smtClean="0">
                <a:solidFill>
                  <a:srgbClr val="00B0F0"/>
                </a:solidFill>
              </a:rPr>
              <a:t>from </a:t>
            </a:r>
            <a:r>
              <a:rPr lang="en-US" sz="2400" dirty="0">
                <a:solidFill>
                  <a:srgbClr val="00B0F0"/>
                </a:solidFill>
              </a:rPr>
              <a:t>employees</a:t>
            </a:r>
            <a:endParaRPr lang="en-US" sz="2400" dirty="0" smtClean="0">
              <a:solidFill>
                <a:srgbClr val="00B0F0"/>
              </a:solidFill>
            </a:endParaRPr>
          </a:p>
          <a:p>
            <a:endParaRPr lang="en-US" sz="2400" dirty="0"/>
          </a:p>
          <a:p>
            <a:endParaRPr lang="en-US" sz="2400" dirty="0" smtClean="0"/>
          </a:p>
          <a:p>
            <a:r>
              <a:rPr lang="en-US" sz="2400" dirty="0" smtClean="0">
                <a:solidFill>
                  <a:srgbClr val="00B050"/>
                </a:solidFill>
              </a:rPr>
              <a:t>Select </a:t>
            </a:r>
            <a:r>
              <a:rPr lang="en-US" sz="2400" dirty="0" err="1" smtClean="0">
                <a:solidFill>
                  <a:srgbClr val="00B050"/>
                </a:solidFill>
              </a:rPr>
              <a:t>first_name,last_name,salary</a:t>
            </a:r>
            <a:endParaRPr lang="en-US" sz="2400" dirty="0" smtClean="0">
              <a:solidFill>
                <a:srgbClr val="00B050"/>
              </a:solidFill>
            </a:endParaRPr>
          </a:p>
          <a:p>
            <a:r>
              <a:rPr lang="en-US" sz="2400" dirty="0" smtClean="0">
                <a:solidFill>
                  <a:srgbClr val="00B050"/>
                </a:solidFill>
              </a:rPr>
              <a:t>From employees</a:t>
            </a:r>
          </a:p>
          <a:p>
            <a:r>
              <a:rPr lang="en-US" sz="2400" dirty="0" smtClean="0">
                <a:solidFill>
                  <a:srgbClr val="00B050"/>
                </a:solidFill>
              </a:rPr>
              <a:t>Where salary = (select max(salary)from employees)</a:t>
            </a:r>
          </a:p>
          <a:p>
            <a:endParaRPr lang="en-US" sz="2400" dirty="0" smtClean="0"/>
          </a:p>
          <a:p>
            <a:r>
              <a:rPr lang="en-US" sz="2400" dirty="0" smtClean="0">
                <a:solidFill>
                  <a:srgbClr val="FF0000"/>
                </a:solidFill>
              </a:rPr>
              <a:t>Select </a:t>
            </a:r>
            <a:r>
              <a:rPr lang="en-US" sz="2400" dirty="0" err="1" smtClean="0">
                <a:solidFill>
                  <a:srgbClr val="FF0000"/>
                </a:solidFill>
              </a:rPr>
              <a:t>first,last_name</a:t>
            </a:r>
            <a:r>
              <a:rPr lang="en-US" sz="2400" dirty="0" smtClean="0">
                <a:solidFill>
                  <a:srgbClr val="FF0000"/>
                </a:solidFill>
              </a:rPr>
              <a:t>, salary</a:t>
            </a:r>
          </a:p>
          <a:p>
            <a:r>
              <a:rPr lang="en-US" sz="2400" dirty="0" smtClean="0">
                <a:solidFill>
                  <a:srgbClr val="FF0000"/>
                </a:solidFill>
              </a:rPr>
              <a:t>From employees</a:t>
            </a:r>
          </a:p>
          <a:p>
            <a:r>
              <a:rPr lang="en-US" sz="2400" dirty="0" smtClean="0">
                <a:solidFill>
                  <a:srgbClr val="FF0000"/>
                </a:solidFill>
              </a:rPr>
              <a:t>Where </a:t>
            </a:r>
            <a:r>
              <a:rPr lang="en-US" sz="2400" dirty="0" err="1" smtClean="0">
                <a:solidFill>
                  <a:srgbClr val="FF0000"/>
                </a:solidFill>
              </a:rPr>
              <a:t>rownum</a:t>
            </a:r>
            <a:r>
              <a:rPr lang="en-US" sz="2400" dirty="0" smtClean="0">
                <a:solidFill>
                  <a:srgbClr val="FF0000"/>
                </a:solidFill>
              </a:rPr>
              <a:t> = </a:t>
            </a:r>
            <a:r>
              <a:rPr lang="en-US" sz="2400" dirty="0" smtClean="0">
                <a:solidFill>
                  <a:srgbClr val="FF0000"/>
                </a:solidFill>
                <a:latin typeface="Arial" panose="020B0604020202020204" pitchFamily="34" charset="0"/>
                <a:cs typeface="Arial" panose="020B0604020202020204" pitchFamily="34" charset="0"/>
              </a:rPr>
              <a:t>1</a:t>
            </a:r>
            <a:endParaRPr lang="en-US" sz="24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020113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58124" y="1600200"/>
            <a:ext cx="6453302" cy="4495800"/>
          </a:xfrm>
        </p:spPr>
      </p:pic>
    </p:spTree>
    <p:extLst>
      <p:ext uri="{BB962C8B-B14F-4D97-AF65-F5344CB8AC3E}">
        <p14:creationId xmlns:p14="http://schemas.microsoft.com/office/powerpoint/2010/main" val="1483251369"/>
      </p:ext>
    </p:extLst>
  </p:cSld>
  <p:clrMapOvr>
    <a:masterClrMapping/>
  </p:clrMapOvr>
  <p:timing>
    <p:tnLst>
      <p:par>
        <p:cTn xmlns:p14="http://schemas.microsoft.com/office/powerpoint/2010/mai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max salary</a:t>
            </a:r>
            <a:endParaRPr lang="en-US" dirty="0"/>
          </a:p>
        </p:txBody>
      </p:sp>
      <p:sp>
        <p:nvSpPr>
          <p:cNvPr id="3" name="Content Placeholder 2"/>
          <p:cNvSpPr>
            <a:spLocks noGrp="1"/>
          </p:cNvSpPr>
          <p:nvPr>
            <p:ph idx="1"/>
          </p:nvPr>
        </p:nvSpPr>
        <p:spPr/>
        <p:txBody>
          <a:bodyPr/>
          <a:lstStyle/>
          <a:p>
            <a:pPr marL="402336" lvl="1" indent="0">
              <a:buNone/>
            </a:pPr>
            <a:r>
              <a:rPr lang="en-US" dirty="0"/>
              <a:t>select </a:t>
            </a:r>
            <a:r>
              <a:rPr lang="en-US" dirty="0" smtClean="0"/>
              <a:t>max(salary) </a:t>
            </a:r>
            <a:r>
              <a:rPr lang="en-US" dirty="0"/>
              <a:t>from employees</a:t>
            </a:r>
          </a:p>
          <a:p>
            <a:pPr marL="402336" lvl="1" indent="0">
              <a:buNone/>
            </a:pPr>
            <a:r>
              <a:rPr lang="en-US" dirty="0"/>
              <a:t>Where salary </a:t>
            </a:r>
            <a:r>
              <a:rPr lang="en-US" dirty="0" smtClean="0"/>
              <a:t>&lt; </a:t>
            </a:r>
            <a:r>
              <a:rPr lang="en-US" dirty="0"/>
              <a:t>(select max(salary) from </a:t>
            </a:r>
            <a:r>
              <a:rPr lang="en-US" dirty="0" smtClean="0"/>
              <a:t>employees</a:t>
            </a:r>
          </a:p>
          <a:p>
            <a:pPr marL="402336" lvl="1" indent="0">
              <a:buNone/>
            </a:pPr>
            <a:r>
              <a:rPr lang="en-US" dirty="0"/>
              <a:t>Where salary &lt; (select max(salary) from </a:t>
            </a:r>
            <a:r>
              <a:rPr lang="en-US" dirty="0" smtClean="0"/>
              <a:t>employees))</a:t>
            </a:r>
            <a:endParaRPr lang="en-US" dirty="0"/>
          </a:p>
          <a:p>
            <a:pPr marL="402336" lvl="1" indent="0">
              <a:buNone/>
            </a:pPr>
            <a:endParaRPr lang="en-US" dirty="0"/>
          </a:p>
          <a:p>
            <a:endParaRPr lang="en-US" dirty="0"/>
          </a:p>
        </p:txBody>
      </p:sp>
    </p:spTree>
    <p:extLst>
      <p:ext uri="{BB962C8B-B14F-4D97-AF65-F5344CB8AC3E}">
        <p14:creationId xmlns:p14="http://schemas.microsoft.com/office/powerpoint/2010/main" val="113530131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/5</a:t>
            </a:r>
            <a:r>
              <a:rPr lang="en-US" baseline="30000" dirty="0" smtClean="0"/>
              <a:t>th</a:t>
            </a:r>
            <a:r>
              <a:rPr lang="en-US" dirty="0" smtClean="0"/>
              <a:t>/9</a:t>
            </a:r>
            <a:r>
              <a:rPr lang="en-US" baseline="30000" dirty="0" smtClean="0"/>
              <a:t>th</a:t>
            </a:r>
            <a:r>
              <a:rPr lang="en-US" dirty="0" smtClean="0"/>
              <a:t> max/min salary</a:t>
            </a:r>
            <a:endParaRPr lang="en-US" dirty="0"/>
          </a:p>
        </p:txBody>
      </p:sp>
      <p:sp>
        <p:nvSpPr>
          <p:cNvPr id="3" name="Content Placeholder 2"/>
          <p:cNvSpPr>
            <a:spLocks noGrp="1"/>
          </p:cNvSpPr>
          <p:nvPr>
            <p:ph idx="1"/>
          </p:nvPr>
        </p:nvSpPr>
        <p:spPr>
          <a:xfrm>
            <a:off x="1048512" y="2133600"/>
            <a:ext cx="8095488" cy="3505200"/>
          </a:xfrm>
        </p:spPr>
        <p:txBody>
          <a:bodyPr/>
          <a:lstStyle/>
          <a:p>
            <a:r>
              <a:rPr lang="en-US" dirty="0" smtClean="0"/>
              <a:t>For subsequent order or rank salary –use </a:t>
            </a:r>
            <a:r>
              <a:rPr lang="en-US" dirty="0" smtClean="0">
                <a:solidFill>
                  <a:srgbClr val="00B050"/>
                </a:solidFill>
              </a:rPr>
              <a:t>RANK or DENS_RANK </a:t>
            </a:r>
            <a:r>
              <a:rPr lang="en-US" dirty="0" smtClean="0"/>
              <a:t>function</a:t>
            </a:r>
          </a:p>
          <a:p>
            <a:r>
              <a:rPr lang="en-US" dirty="0" smtClean="0"/>
              <a:t>Syntax:</a:t>
            </a:r>
          </a:p>
          <a:p>
            <a:r>
              <a:rPr lang="en-US" sz="2400" dirty="0" smtClean="0">
                <a:solidFill>
                  <a:srgbClr val="FF0000"/>
                </a:solidFill>
              </a:rPr>
              <a:t>select(select name, salary, DANSE_RANK()over(PARTISION BY </a:t>
            </a:r>
            <a:r>
              <a:rPr lang="en-US" sz="2400" dirty="0" err="1" smtClean="0">
                <a:solidFill>
                  <a:srgbClr val="FF0000"/>
                </a:solidFill>
              </a:rPr>
              <a:t>deptno</a:t>
            </a:r>
            <a:r>
              <a:rPr lang="en-US" sz="2400" dirty="0" smtClean="0">
                <a:solidFill>
                  <a:srgbClr val="FF0000"/>
                </a:solidFill>
              </a:rPr>
              <a:t> ORDER BY salary) rank/as rank/ranking</a:t>
            </a:r>
          </a:p>
          <a:p>
            <a:r>
              <a:rPr lang="en-US" sz="2400" dirty="0" smtClean="0">
                <a:solidFill>
                  <a:srgbClr val="FF0000"/>
                </a:solidFill>
              </a:rPr>
              <a:t>From employee</a:t>
            </a:r>
          </a:p>
          <a:p>
            <a:r>
              <a:rPr lang="en-US" sz="2400" dirty="0" smtClean="0">
                <a:solidFill>
                  <a:srgbClr val="FF0000"/>
                </a:solidFill>
              </a:rPr>
              <a:t>Where rank/ranking= 9</a:t>
            </a:r>
            <a:endParaRPr lang="en-US" sz="2400" dirty="0">
              <a:solidFill>
                <a:srgbClr val="FF0000"/>
              </a:solidFill>
            </a:endParaRPr>
          </a:p>
        </p:txBody>
      </p:sp>
    </p:spTree>
    <p:extLst>
      <p:ext uri="{BB962C8B-B14F-4D97-AF65-F5344CB8AC3E}">
        <p14:creationId xmlns:p14="http://schemas.microsoft.com/office/powerpoint/2010/main" val="21653984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a:t>
            </a:r>
            <a:r>
              <a:rPr lang="en-US" baseline="30000" dirty="0" smtClean="0"/>
              <a:t>nd</a:t>
            </a:r>
            <a:r>
              <a:rPr lang="en-US" dirty="0" smtClean="0"/>
              <a:t> highest</a:t>
            </a:r>
            <a:endParaRPr lang="en-US" dirty="0"/>
          </a:p>
        </p:txBody>
      </p:sp>
      <p:sp>
        <p:nvSpPr>
          <p:cNvPr id="3" name="Content Placeholder 2"/>
          <p:cNvSpPr>
            <a:spLocks noGrp="1"/>
          </p:cNvSpPr>
          <p:nvPr>
            <p:ph idx="1"/>
          </p:nvPr>
        </p:nvSpPr>
        <p:spPr>
          <a:xfrm>
            <a:off x="1435608" y="1447800"/>
            <a:ext cx="7498080" cy="5181600"/>
          </a:xfrm>
        </p:spPr>
        <p:txBody>
          <a:bodyPr>
            <a:noAutofit/>
          </a:bodyPr>
          <a:lstStyle/>
          <a:p>
            <a:r>
              <a:rPr lang="en-US" sz="2000" dirty="0">
                <a:solidFill>
                  <a:srgbClr val="FF0000"/>
                </a:solidFill>
              </a:rPr>
              <a:t>Select </a:t>
            </a:r>
            <a:r>
              <a:rPr lang="en-US" sz="2000" dirty="0" err="1">
                <a:solidFill>
                  <a:srgbClr val="FF0000"/>
                </a:solidFill>
              </a:rPr>
              <a:t>first_name,last_name,salary</a:t>
            </a:r>
            <a:endParaRPr lang="en-US" sz="2000" dirty="0">
              <a:solidFill>
                <a:srgbClr val="FF0000"/>
              </a:solidFill>
            </a:endParaRPr>
          </a:p>
          <a:p>
            <a:r>
              <a:rPr lang="en-US" sz="2000" dirty="0">
                <a:solidFill>
                  <a:srgbClr val="FF0000"/>
                </a:solidFill>
              </a:rPr>
              <a:t>From employees</a:t>
            </a:r>
          </a:p>
          <a:p>
            <a:r>
              <a:rPr lang="en-US" sz="2000" dirty="0">
                <a:solidFill>
                  <a:srgbClr val="FF0000"/>
                </a:solidFill>
              </a:rPr>
              <a:t>Where </a:t>
            </a:r>
            <a:r>
              <a:rPr lang="en-US" sz="2000" dirty="0" smtClean="0">
                <a:solidFill>
                  <a:srgbClr val="FF0000"/>
                </a:solidFill>
              </a:rPr>
              <a:t>salary &lt;&gt; </a:t>
            </a:r>
            <a:r>
              <a:rPr lang="en-US" sz="2000" dirty="0">
                <a:solidFill>
                  <a:srgbClr val="FF0000"/>
                </a:solidFill>
              </a:rPr>
              <a:t>(select max(salary)from employees</a:t>
            </a:r>
            <a:r>
              <a:rPr lang="en-US" sz="2000" dirty="0" smtClean="0">
                <a:solidFill>
                  <a:srgbClr val="FF0000"/>
                </a:solidFill>
              </a:rPr>
              <a:t>)</a:t>
            </a:r>
          </a:p>
          <a:p>
            <a:r>
              <a:rPr lang="en-US" sz="2000" dirty="0" smtClean="0">
                <a:solidFill>
                  <a:srgbClr val="FF0000"/>
                </a:solidFill>
              </a:rPr>
              <a:t>Or</a:t>
            </a:r>
          </a:p>
          <a:p>
            <a:endParaRPr lang="en-US" sz="2000" dirty="0">
              <a:solidFill>
                <a:srgbClr val="FF0000"/>
              </a:solidFill>
            </a:endParaRPr>
          </a:p>
          <a:p>
            <a:r>
              <a:rPr lang="en-US" sz="2000" dirty="0" smtClean="0">
                <a:solidFill>
                  <a:srgbClr val="FF0000"/>
                </a:solidFill>
              </a:rPr>
              <a:t>where </a:t>
            </a:r>
            <a:r>
              <a:rPr lang="en-US" sz="2000" dirty="0" err="1" smtClean="0">
                <a:solidFill>
                  <a:srgbClr val="FF0000"/>
                </a:solidFill>
              </a:rPr>
              <a:t>rownum</a:t>
            </a:r>
            <a:r>
              <a:rPr lang="en-US" sz="2000" dirty="0" smtClean="0">
                <a:solidFill>
                  <a:srgbClr val="FF0000"/>
                </a:solidFill>
              </a:rPr>
              <a:t> &lt;= 2</a:t>
            </a:r>
          </a:p>
          <a:p>
            <a:r>
              <a:rPr lang="en-US" sz="2000" dirty="0" smtClean="0">
                <a:solidFill>
                  <a:srgbClr val="FF0000"/>
                </a:solidFill>
              </a:rPr>
              <a:t>Or</a:t>
            </a:r>
          </a:p>
          <a:p>
            <a:endParaRPr lang="en-US" sz="2000" dirty="0" smtClean="0">
              <a:solidFill>
                <a:srgbClr val="FF0000"/>
              </a:solidFill>
            </a:endParaRPr>
          </a:p>
          <a:p>
            <a:r>
              <a:rPr lang="en-US" sz="2000" dirty="0" smtClean="0">
                <a:solidFill>
                  <a:srgbClr val="FF0000"/>
                </a:solidFill>
              </a:rPr>
              <a:t>Select distinct (</a:t>
            </a:r>
            <a:r>
              <a:rPr lang="en-US" sz="2000" dirty="0" err="1" smtClean="0">
                <a:solidFill>
                  <a:srgbClr val="FF0000"/>
                </a:solidFill>
              </a:rPr>
              <a:t>A.salary</a:t>
            </a:r>
            <a:r>
              <a:rPr lang="en-US" sz="2000" dirty="0" smtClean="0">
                <a:solidFill>
                  <a:srgbClr val="FF0000"/>
                </a:solidFill>
              </a:rPr>
              <a:t>)</a:t>
            </a:r>
          </a:p>
          <a:p>
            <a:r>
              <a:rPr lang="en-US" sz="2000" dirty="0" smtClean="0">
                <a:solidFill>
                  <a:srgbClr val="FF0000"/>
                </a:solidFill>
              </a:rPr>
              <a:t>From employee A</a:t>
            </a:r>
          </a:p>
          <a:p>
            <a:r>
              <a:rPr lang="en-US" sz="2000" dirty="0" smtClean="0">
                <a:solidFill>
                  <a:srgbClr val="FF0000"/>
                </a:solidFill>
              </a:rPr>
              <a:t>Where 2= (select count(distinct </a:t>
            </a:r>
            <a:r>
              <a:rPr lang="en-US" sz="2000" dirty="0" err="1" smtClean="0">
                <a:solidFill>
                  <a:srgbClr val="FF0000"/>
                </a:solidFill>
              </a:rPr>
              <a:t>B.salary</a:t>
            </a:r>
            <a:r>
              <a:rPr lang="en-US" sz="2000" dirty="0" smtClean="0">
                <a:solidFill>
                  <a:srgbClr val="FF0000"/>
                </a:solidFill>
              </a:rPr>
              <a:t>))</a:t>
            </a:r>
          </a:p>
          <a:p>
            <a:r>
              <a:rPr lang="en-US" sz="2000" dirty="0" smtClean="0">
                <a:solidFill>
                  <a:srgbClr val="FF0000"/>
                </a:solidFill>
              </a:rPr>
              <a:t>From employees B</a:t>
            </a:r>
          </a:p>
          <a:p>
            <a:r>
              <a:rPr lang="en-US" sz="2000" dirty="0" smtClean="0">
                <a:solidFill>
                  <a:srgbClr val="FF0000"/>
                </a:solidFill>
              </a:rPr>
              <a:t>Where </a:t>
            </a:r>
            <a:r>
              <a:rPr lang="en-US" sz="2000" dirty="0" err="1" smtClean="0">
                <a:solidFill>
                  <a:srgbClr val="FF0000"/>
                </a:solidFill>
              </a:rPr>
              <a:t>A.salry</a:t>
            </a:r>
            <a:r>
              <a:rPr lang="en-US" sz="2000" dirty="0" smtClean="0">
                <a:solidFill>
                  <a:srgbClr val="FF0000"/>
                </a:solidFill>
              </a:rPr>
              <a:t> &lt;= </a:t>
            </a:r>
            <a:r>
              <a:rPr lang="en-US" sz="2000" dirty="0" err="1" smtClean="0">
                <a:solidFill>
                  <a:srgbClr val="FF0000"/>
                </a:solidFill>
              </a:rPr>
              <a:t>B.salary</a:t>
            </a:r>
            <a:endParaRPr lang="en-US" sz="2000" b="1" dirty="0">
              <a:solidFill>
                <a:srgbClr val="FF0000"/>
              </a:solidFill>
            </a:endParaRPr>
          </a:p>
        </p:txBody>
      </p:sp>
    </p:spTree>
    <p:extLst>
      <p:ext uri="{BB962C8B-B14F-4D97-AF65-F5344CB8AC3E}">
        <p14:creationId xmlns:p14="http://schemas.microsoft.com/office/powerpoint/2010/main" val="34565339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74638"/>
            <a:ext cx="8247888" cy="1143000"/>
          </a:xfrm>
          <a:solidFill>
            <a:schemeClr val="tx1"/>
          </a:solidFill>
        </p:spPr>
        <p:txBody>
          <a:bodyPr>
            <a:normAutofit/>
          </a:bodyPr>
          <a:lstStyle/>
          <a:p>
            <a:r>
              <a:rPr lang="en-US" sz="4400" dirty="0" smtClean="0">
                <a:solidFill>
                  <a:schemeClr val="bg1"/>
                </a:solidFill>
              </a:rPr>
              <a:t>THANKS </a:t>
            </a:r>
            <a:endParaRPr lang="en-US" sz="4400" dirty="0">
              <a:solidFill>
                <a:schemeClr val="bg1"/>
              </a:solidFill>
            </a:endParaRPr>
          </a:p>
        </p:txBody>
      </p:sp>
      <p:pic>
        <p:nvPicPr>
          <p:cNvPr id="4" name="Content Placeholder 3" descr="Secret-life-of-a-PI.gif"/>
          <p:cNvPicPr>
            <a:picLocks noGrp="1" noChangeAspect="1"/>
          </p:cNvPicPr>
          <p:nvPr>
            <p:ph idx="1"/>
          </p:nvPr>
        </p:nvPicPr>
        <p:blipFill>
          <a:blip r:embed="rId2"/>
          <a:stretch>
            <a:fillRect/>
          </a:stretch>
        </p:blipFill>
        <p:spPr>
          <a:xfrm>
            <a:off x="533400" y="1447800"/>
            <a:ext cx="8204200" cy="5031581"/>
          </a:xfrm>
        </p:spPr>
      </p:pic>
      <p:sp>
        <p:nvSpPr>
          <p:cNvPr id="5" name="TextBox 4"/>
          <p:cNvSpPr txBox="1"/>
          <p:nvPr/>
        </p:nvSpPr>
        <p:spPr>
          <a:xfrm>
            <a:off x="2286000" y="6019800"/>
            <a:ext cx="5257800" cy="369332"/>
          </a:xfrm>
          <a:prstGeom prst="rect">
            <a:avLst/>
          </a:prstGeom>
          <a:solidFill>
            <a:schemeClr val="bg1"/>
          </a:solidFill>
        </p:spPr>
        <p:txBody>
          <a:bodyPr wrap="square" rtlCol="0">
            <a:spAutoFit/>
          </a:bodyPr>
          <a:lstStyle/>
          <a:p>
            <a:endParaRPr lang="en-US" dirty="0"/>
          </a:p>
        </p:txBody>
      </p:sp>
    </p:spTree>
    <p:extLst>
      <p:ext uri="{BB962C8B-B14F-4D97-AF65-F5344CB8AC3E}">
        <p14:creationId xmlns:p14="http://schemas.microsoft.com/office/powerpoint/2010/main" val="28169909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600" y="1143000"/>
            <a:ext cx="8030812" cy="4860924"/>
          </a:xfrm>
        </p:spPr>
      </p:pic>
    </p:spTree>
    <p:extLst>
      <p:ext uri="{BB962C8B-B14F-4D97-AF65-F5344CB8AC3E}">
        <p14:creationId xmlns:p14="http://schemas.microsoft.com/office/powerpoint/2010/main" val="186695925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90800" y="1693105"/>
            <a:ext cx="5187950" cy="4309990"/>
          </a:xfrm>
        </p:spPr>
      </p:pic>
    </p:spTree>
    <p:extLst>
      <p:ext uri="{BB962C8B-B14F-4D97-AF65-F5344CB8AC3E}">
        <p14:creationId xmlns:p14="http://schemas.microsoft.com/office/powerpoint/2010/main" val="194748999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291575" y="2002650"/>
            <a:ext cx="6096000" cy="36576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4723" y="1126350"/>
            <a:ext cx="7620000" cy="4533900"/>
          </a:xfrm>
          <a:prstGeom prst="rect">
            <a:avLst/>
          </a:prstGeom>
        </p:spPr>
      </p:pic>
    </p:spTree>
    <p:extLst>
      <p:ext uri="{BB962C8B-B14F-4D97-AF65-F5344CB8AC3E}">
        <p14:creationId xmlns:p14="http://schemas.microsoft.com/office/powerpoint/2010/main" val="42700409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295400" y="1453497"/>
            <a:ext cx="7473950" cy="4484370"/>
          </a:xfrm>
        </p:spPr>
      </p:pic>
    </p:spTree>
    <p:extLst>
      <p:ext uri="{BB962C8B-B14F-4D97-AF65-F5344CB8AC3E}">
        <p14:creationId xmlns:p14="http://schemas.microsoft.com/office/powerpoint/2010/main" val="38918941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application Tier/layer</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980810684"/>
              </p:ext>
            </p:extLst>
          </p:nvPr>
        </p:nvGraphicFramePr>
        <p:xfrm>
          <a:off x="304800" y="1447800"/>
          <a:ext cx="8629650" cy="5107577"/>
        </p:xfrm>
        <a:graphic>
          <a:graphicData uri="http://schemas.openxmlformats.org/drawingml/2006/table">
            <a:tbl>
              <a:tblPr firstRow="1" bandRow="1">
                <a:tableStyleId>{5C22544A-7EE6-4342-B048-85BDC9FD1C3A}</a:tableStyleId>
              </a:tblPr>
              <a:tblGrid>
                <a:gridCol w="1725930"/>
                <a:gridCol w="1725930"/>
                <a:gridCol w="1725930"/>
                <a:gridCol w="1725930"/>
                <a:gridCol w="1725930"/>
              </a:tblGrid>
              <a:tr h="317863">
                <a:tc>
                  <a:txBody>
                    <a:bodyPr/>
                    <a:lstStyle/>
                    <a:p>
                      <a:r>
                        <a:rPr lang="en-US" dirty="0" smtClean="0"/>
                        <a:t>Tier</a:t>
                      </a:r>
                      <a:endParaRPr lang="en-US" dirty="0"/>
                    </a:p>
                  </a:txBody>
                  <a:tcPr/>
                </a:tc>
                <a:tc>
                  <a:txBody>
                    <a:bodyPr/>
                    <a:lstStyle/>
                    <a:p>
                      <a:r>
                        <a:rPr lang="en-US" dirty="0" smtClean="0"/>
                        <a:t>Contain </a:t>
                      </a:r>
                      <a:endParaRPr lang="en-US" dirty="0"/>
                    </a:p>
                  </a:txBody>
                  <a:tcPr/>
                </a:tc>
                <a:tc>
                  <a:txBody>
                    <a:bodyPr/>
                    <a:lstStyle/>
                    <a:p>
                      <a:r>
                        <a:rPr lang="en-US" dirty="0" smtClean="0"/>
                        <a:t>Language</a:t>
                      </a:r>
                      <a:endParaRPr lang="en-US" dirty="0"/>
                    </a:p>
                  </a:txBody>
                  <a:tcPr/>
                </a:tc>
                <a:tc>
                  <a:txBody>
                    <a:bodyPr/>
                    <a:lstStyle/>
                    <a:p>
                      <a:r>
                        <a:rPr lang="en-US" dirty="0" smtClean="0"/>
                        <a:t>Example</a:t>
                      </a:r>
                      <a:endParaRPr lang="en-US" dirty="0"/>
                    </a:p>
                  </a:txBody>
                  <a:tcPr/>
                </a:tc>
                <a:tc>
                  <a:txBody>
                    <a:bodyPr/>
                    <a:lstStyle/>
                    <a:p>
                      <a:r>
                        <a:rPr lang="en-US" dirty="0" smtClean="0"/>
                        <a:t>Testing</a:t>
                      </a:r>
                      <a:endParaRPr lang="en-US" dirty="0"/>
                    </a:p>
                  </a:txBody>
                  <a:tcPr/>
                </a:tc>
              </a:tr>
              <a:tr h="548640">
                <a:tc>
                  <a:txBody>
                    <a:bodyPr/>
                    <a:lstStyle/>
                    <a:p>
                      <a:r>
                        <a:rPr lang="en-US" dirty="0" smtClean="0"/>
                        <a:t>Front end /browser/GUI</a:t>
                      </a:r>
                      <a:endParaRPr lang="en-US" dirty="0"/>
                    </a:p>
                  </a:txBody>
                  <a:tcPr/>
                </a:tc>
                <a:tc>
                  <a:txBody>
                    <a:bodyPr/>
                    <a:lstStyle/>
                    <a:p>
                      <a:r>
                        <a:rPr lang="en-US" dirty="0" smtClean="0"/>
                        <a:t>Browser</a:t>
                      </a:r>
                      <a:endParaRPr lang="en-US" dirty="0"/>
                    </a:p>
                  </a:txBody>
                  <a:tcPr/>
                </a:tc>
                <a:tc>
                  <a:txBody>
                    <a:bodyPr/>
                    <a:lstStyle/>
                    <a:p>
                      <a:r>
                        <a:rPr lang="en-US" dirty="0" smtClean="0"/>
                        <a:t>HTML, JavaScript, CSS</a:t>
                      </a:r>
                      <a:endParaRPr lang="en-US" dirty="0"/>
                    </a:p>
                  </a:txBody>
                  <a:tcPr/>
                </a:tc>
                <a:tc>
                  <a:txBody>
                    <a:bodyPr/>
                    <a:lstStyle/>
                    <a:p>
                      <a:r>
                        <a:rPr lang="en-US" dirty="0" smtClean="0"/>
                        <a:t>IE, chrome</a:t>
                      </a:r>
                      <a:endParaRPr lang="en-US" dirty="0"/>
                    </a:p>
                  </a:txBody>
                  <a:tcPr/>
                </a:tc>
                <a:tc>
                  <a:txBody>
                    <a:bodyPr/>
                    <a:lstStyle/>
                    <a:p>
                      <a:r>
                        <a:rPr lang="en-US" dirty="0" smtClean="0"/>
                        <a:t>Manual + Automation</a:t>
                      </a:r>
                      <a:endParaRPr lang="en-US" dirty="0"/>
                    </a:p>
                  </a:txBody>
                  <a:tcPr/>
                </a:tc>
              </a:tr>
              <a:tr h="783771">
                <a:tc>
                  <a:txBody>
                    <a:bodyPr/>
                    <a:lstStyle/>
                    <a:p>
                      <a:r>
                        <a:rPr lang="en-US" dirty="0" smtClean="0"/>
                        <a:t>Middle</a:t>
                      </a:r>
                      <a:r>
                        <a:rPr lang="en-US" baseline="0" dirty="0" smtClean="0"/>
                        <a:t> end</a:t>
                      </a:r>
                      <a:endParaRPr lang="en-US" dirty="0"/>
                    </a:p>
                  </a:txBody>
                  <a:tcPr/>
                </a:tc>
                <a:tc>
                  <a:txBody>
                    <a:bodyPr/>
                    <a:lstStyle/>
                    <a:p>
                      <a:r>
                        <a:rPr lang="en-US" dirty="0" smtClean="0"/>
                        <a:t>Web server</a:t>
                      </a:r>
                      <a:endParaRPr lang="en-US" dirty="0"/>
                    </a:p>
                  </a:txBody>
                  <a:tcPr/>
                </a:tc>
                <a:tc>
                  <a:txBody>
                    <a:bodyPr/>
                    <a:lstStyle/>
                    <a:p>
                      <a:r>
                        <a:rPr lang="en-US" dirty="0" smtClean="0"/>
                        <a:t>XML, Jason</a:t>
                      </a:r>
                      <a:endParaRPr lang="en-US" dirty="0"/>
                    </a:p>
                  </a:txBody>
                  <a:tcPr/>
                </a:tc>
                <a:tc>
                  <a:txBody>
                    <a:bodyPr/>
                    <a:lstStyle/>
                    <a:p>
                      <a:r>
                        <a:rPr kumimoji="0" lang="en-US" b="0" i="0" kern="1200" dirty="0" smtClean="0">
                          <a:solidFill>
                            <a:schemeClr val="dk1"/>
                          </a:solidFill>
                          <a:effectLst/>
                          <a:latin typeface="+mn-lt"/>
                          <a:ea typeface="+mn-ea"/>
                          <a:cs typeface="+mn-cs"/>
                        </a:rPr>
                        <a:t>Apache web server – the HTTP web server</a:t>
                      </a:r>
                      <a:endParaRPr kumimoji="0" lang="en-US" b="0" i="0" kern="1200" dirty="0">
                        <a:solidFill>
                          <a:schemeClr val="dk1"/>
                        </a:solidFill>
                        <a:effectLst/>
                        <a:latin typeface="+mn-lt"/>
                        <a:ea typeface="+mn-ea"/>
                        <a:cs typeface="+mn-cs"/>
                      </a:endParaRPr>
                    </a:p>
                  </a:txBody>
                  <a:tcPr/>
                </a:tc>
                <a:tc>
                  <a:txBody>
                    <a:bodyPr/>
                    <a:lstStyle/>
                    <a:p>
                      <a:r>
                        <a:rPr lang="en-US" dirty="0" smtClean="0"/>
                        <a:t>Web services testing(SOAPUI)</a:t>
                      </a:r>
                      <a:endParaRPr lang="en-US" dirty="0"/>
                    </a:p>
                  </a:txBody>
                  <a:tcPr/>
                </a:tc>
              </a:tr>
              <a:tr h="1018903">
                <a:tc>
                  <a:txBody>
                    <a:bodyPr/>
                    <a:lstStyle/>
                    <a:p>
                      <a:r>
                        <a:rPr lang="en-US" dirty="0" smtClean="0"/>
                        <a:t>Back</a:t>
                      </a:r>
                      <a:r>
                        <a:rPr lang="en-US" baseline="0" dirty="0" smtClean="0"/>
                        <a:t> end</a:t>
                      </a:r>
                      <a:endParaRPr lang="en-US" dirty="0"/>
                    </a:p>
                  </a:txBody>
                  <a:tcPr/>
                </a:tc>
                <a:tc>
                  <a:txBody>
                    <a:bodyPr/>
                    <a:lstStyle/>
                    <a:p>
                      <a:r>
                        <a:rPr lang="en-US" dirty="0" smtClean="0"/>
                        <a:t>Database server</a:t>
                      </a:r>
                      <a:endParaRPr lang="en-US" dirty="0"/>
                    </a:p>
                  </a:txBody>
                  <a:tcPr/>
                </a:tc>
                <a:tc>
                  <a:txBody>
                    <a:bodyPr/>
                    <a:lstStyle/>
                    <a:p>
                      <a:r>
                        <a:rPr lang="en-US" dirty="0" smtClean="0"/>
                        <a:t>Database= SQL</a:t>
                      </a:r>
                      <a:endParaRPr lang="en-US" dirty="0"/>
                    </a:p>
                  </a:txBody>
                  <a:tcPr/>
                </a:tc>
                <a:tc>
                  <a:txBody>
                    <a:bodyPr/>
                    <a:lstStyle/>
                    <a:p>
                      <a:r>
                        <a:rPr lang="en-US" dirty="0" smtClean="0"/>
                        <a:t>SQL server, Oracle, MySQL</a:t>
                      </a:r>
                      <a:endParaRPr lang="en-US" dirty="0"/>
                    </a:p>
                  </a:txBody>
                  <a:tcPr/>
                </a:tc>
                <a:tc>
                  <a:txBody>
                    <a:bodyPr/>
                    <a:lstStyle/>
                    <a:p>
                      <a:r>
                        <a:rPr lang="en-US" dirty="0" smtClean="0"/>
                        <a:t>SQL</a:t>
                      </a:r>
                      <a:r>
                        <a:rPr lang="en-US" baseline="0" dirty="0" smtClean="0"/>
                        <a:t> testing/backend testing+ Automation</a:t>
                      </a:r>
                      <a:endParaRPr lang="en-US" dirty="0"/>
                    </a:p>
                  </a:txBody>
                  <a:tcPr/>
                </a:tc>
              </a:tr>
              <a:tr h="1724297">
                <a:tc>
                  <a:txBody>
                    <a:bodyPr/>
                    <a:lstStyle/>
                    <a:p>
                      <a:r>
                        <a:rPr lang="en-US" dirty="0" smtClean="0"/>
                        <a:t>Application server + </a:t>
                      </a:r>
                      <a:endParaRPr lang="en-US" dirty="0"/>
                    </a:p>
                  </a:txBody>
                  <a:tcPr/>
                </a:tc>
                <a:tc>
                  <a:txBody>
                    <a:bodyPr/>
                    <a:lstStyle/>
                    <a:p>
                      <a:r>
                        <a:rPr lang="en-US" dirty="0" smtClean="0"/>
                        <a:t>Application</a:t>
                      </a:r>
                      <a:r>
                        <a:rPr lang="en-US" baseline="0" dirty="0" smtClean="0"/>
                        <a:t> server or client server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App=JAVA, C#,C++,</a:t>
                      </a:r>
                      <a:r>
                        <a:rPr lang="en-US" dirty="0" err="1" smtClean="0"/>
                        <a:t>Python,ruby,perl</a:t>
                      </a:r>
                      <a:endParaRPr lang="en-US" dirty="0" smtClean="0"/>
                    </a:p>
                    <a:p>
                      <a:endParaRPr lang="en-US" dirty="0"/>
                    </a:p>
                  </a:txBody>
                  <a:tcPr/>
                </a:tc>
                <a:tc>
                  <a:txBody>
                    <a:bodyPr/>
                    <a:lstStyle/>
                    <a:p>
                      <a:r>
                        <a:rPr kumimoji="0" lang="en-US" b="0" i="0" kern="1200" dirty="0" smtClean="0">
                          <a:solidFill>
                            <a:schemeClr val="dk1"/>
                          </a:solidFill>
                          <a:effectLst/>
                          <a:latin typeface="+mn-lt"/>
                          <a:ea typeface="+mn-ea"/>
                          <a:cs typeface="+mn-cs"/>
                        </a:rPr>
                        <a:t>Apache Tomcat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Manual + Automation</a:t>
                      </a:r>
                    </a:p>
                    <a:p>
                      <a:endParaRPr lang="en-US" dirty="0"/>
                    </a:p>
                  </a:txBody>
                  <a:tcPr/>
                </a:tc>
              </a:tr>
            </a:tbl>
          </a:graphicData>
        </a:graphic>
      </p:graphicFrame>
    </p:spTree>
    <p:extLst>
      <p:ext uri="{BB962C8B-B14F-4D97-AF65-F5344CB8AC3E}">
        <p14:creationId xmlns:p14="http://schemas.microsoft.com/office/powerpoint/2010/main" val="168609598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overview.jpg"/>
          <p:cNvPicPr>
            <a:picLocks noGrp="1" noChangeAspect="1"/>
          </p:cNvPicPr>
          <p:nvPr>
            <p:ph idx="1"/>
          </p:nvPr>
        </p:nvPicPr>
        <p:blipFill>
          <a:blip r:embed="rId2"/>
          <a:stretch>
            <a:fillRect/>
          </a:stretch>
        </p:blipFill>
        <p:spPr>
          <a:xfrm>
            <a:off x="87296" y="409054"/>
            <a:ext cx="8980504" cy="5839346"/>
          </a:xfrm>
        </p:spPr>
      </p:pic>
      <p:sp>
        <p:nvSpPr>
          <p:cNvPr id="6" name="Rectangle 5"/>
          <p:cNvSpPr/>
          <p:nvPr/>
        </p:nvSpPr>
        <p:spPr>
          <a:xfrm>
            <a:off x="4267200" y="4495800"/>
            <a:ext cx="1600200" cy="152400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4419600" y="4724400"/>
            <a:ext cx="1143000" cy="1015663"/>
          </a:xfrm>
          <a:prstGeom prst="rect">
            <a:avLst/>
          </a:prstGeom>
          <a:noFill/>
        </p:spPr>
        <p:txBody>
          <a:bodyPr wrap="square" rtlCol="0">
            <a:spAutoFit/>
          </a:bodyPr>
          <a:lstStyle/>
          <a:p>
            <a:r>
              <a:rPr lang="en-US" sz="2000" dirty="0" smtClean="0">
                <a:solidFill>
                  <a:schemeClr val="bg1"/>
                </a:solidFill>
              </a:rPr>
              <a:t> RDBMS,</a:t>
            </a:r>
          </a:p>
          <a:p>
            <a:r>
              <a:rPr lang="en-US" sz="2000" dirty="0" smtClean="0">
                <a:solidFill>
                  <a:schemeClr val="bg1"/>
                </a:solidFill>
              </a:rPr>
              <a:t>Table  &amp;</a:t>
            </a:r>
          </a:p>
          <a:p>
            <a:r>
              <a:rPr lang="en-US" sz="2000" dirty="0" smtClean="0">
                <a:solidFill>
                  <a:schemeClr val="bg1"/>
                </a:solidFill>
              </a:rPr>
              <a:t>Keys</a:t>
            </a:r>
            <a:endParaRPr lang="en-US" sz="2000" dirty="0">
              <a:solidFill>
                <a:schemeClr val="bg1"/>
              </a:solidFill>
            </a:endParaRPr>
          </a:p>
        </p:txBody>
      </p:sp>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9855075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Database/</a:t>
            </a:r>
            <a:r>
              <a:rPr lang="en-US" u="sng" dirty="0" smtClean="0">
                <a:effectLst/>
              </a:rPr>
              <a:t>RDBMS</a:t>
            </a:r>
            <a:r>
              <a:rPr lang="en-US" dirty="0">
                <a:effectLst/>
              </a:rPr>
              <a:t> </a:t>
            </a:r>
            <a:endParaRPr lang="en-US" dirty="0"/>
          </a:p>
        </p:txBody>
      </p:sp>
      <p:sp>
        <p:nvSpPr>
          <p:cNvPr id="3" name="Content Placeholder 2"/>
          <p:cNvSpPr>
            <a:spLocks noGrp="1"/>
          </p:cNvSpPr>
          <p:nvPr>
            <p:ph idx="1"/>
          </p:nvPr>
        </p:nvSpPr>
        <p:spPr/>
        <p:txBody>
          <a:bodyPr/>
          <a:lstStyle/>
          <a:p>
            <a:pPr lvl="0"/>
            <a:r>
              <a:rPr lang="en-US" sz="2800" dirty="0"/>
              <a:t> The </a:t>
            </a:r>
            <a:r>
              <a:rPr lang="en-US" sz="2800" dirty="0">
                <a:hlinkClick r:id="rId2" tooltip="Oxford English Dictionary"/>
              </a:rPr>
              <a:t>Oxford English Dictionary</a:t>
            </a:r>
            <a:r>
              <a:rPr lang="en-US" sz="2800" dirty="0"/>
              <a:t> </a:t>
            </a:r>
            <a:r>
              <a:rPr lang="en-US" sz="2800" dirty="0" smtClean="0"/>
              <a:t>:</a:t>
            </a:r>
          </a:p>
          <a:p>
            <a:pPr marL="82296" lvl="0" indent="0">
              <a:buNone/>
            </a:pPr>
            <a:r>
              <a:rPr lang="en-US" sz="2800" dirty="0"/>
              <a:t>	</a:t>
            </a:r>
            <a:r>
              <a:rPr lang="en-US" sz="2000" dirty="0" smtClean="0">
                <a:latin typeface="Arial" panose="020B0604020202020204" pitchFamily="34" charset="0"/>
                <a:cs typeface="Arial" panose="020B0604020202020204" pitchFamily="34" charset="0"/>
              </a:rPr>
              <a:t>1962 </a:t>
            </a:r>
            <a:r>
              <a:rPr lang="en-US" sz="2000" dirty="0">
                <a:latin typeface="Arial" panose="020B0604020202020204" pitchFamily="34" charset="0"/>
                <a:cs typeface="Arial" panose="020B0604020202020204" pitchFamily="34" charset="0"/>
              </a:rPr>
              <a:t>report by the System Development Corporation of California as the first to use the term </a:t>
            </a:r>
            <a:r>
              <a:rPr lang="en-US" sz="2000" dirty="0">
                <a:solidFill>
                  <a:srgbClr val="FF0000"/>
                </a:solidFill>
                <a:latin typeface="Arial" panose="020B0604020202020204" pitchFamily="34" charset="0"/>
                <a:cs typeface="Arial" panose="020B0604020202020204" pitchFamily="34" charset="0"/>
              </a:rPr>
              <a:t>"data-base</a:t>
            </a:r>
            <a:r>
              <a:rPr lang="en-US" sz="2000" dirty="0">
                <a:latin typeface="Arial" panose="020B0604020202020204" pitchFamily="34" charset="0"/>
                <a:cs typeface="Arial" panose="020B0604020202020204" pitchFamily="34" charset="0"/>
              </a:rPr>
              <a:t>" in a specific technical </a:t>
            </a:r>
            <a:r>
              <a:rPr lang="en-US" sz="2000" dirty="0" smtClean="0">
                <a:latin typeface="Arial" panose="020B0604020202020204" pitchFamily="34" charset="0"/>
                <a:cs typeface="Arial" panose="020B0604020202020204" pitchFamily="34" charset="0"/>
              </a:rPr>
              <a:t>sense</a:t>
            </a:r>
          </a:p>
          <a:p>
            <a:pPr lvl="1"/>
            <a:r>
              <a:rPr lang="en-US" sz="2400" dirty="0" smtClean="0">
                <a:solidFill>
                  <a:srgbClr val="FF0000"/>
                </a:solidFill>
                <a:latin typeface="Arial" pitchFamily="34" charset="0"/>
                <a:cs typeface="Arial" pitchFamily="34" charset="0"/>
              </a:rPr>
              <a:t>RDBMS</a:t>
            </a:r>
            <a:r>
              <a:rPr lang="en-US" sz="2400" dirty="0" smtClean="0">
                <a:latin typeface="Arial" pitchFamily="34" charset="0"/>
                <a:cs typeface="Arial" pitchFamily="34" charset="0"/>
              </a:rPr>
              <a:t>=1969-70 by Dr Edgar </a:t>
            </a:r>
            <a:r>
              <a:rPr lang="en-US" sz="2400" dirty="0" err="1" smtClean="0">
                <a:latin typeface="Arial" pitchFamily="34" charset="0"/>
                <a:cs typeface="Arial" pitchFamily="34" charset="0"/>
              </a:rPr>
              <a:t>Codd</a:t>
            </a:r>
            <a:endParaRPr lang="en-US" sz="2400" dirty="0" smtClean="0">
              <a:latin typeface="Arial" pitchFamily="34" charset="0"/>
              <a:cs typeface="Arial" pitchFamily="34" charset="0"/>
            </a:endParaRPr>
          </a:p>
        </p:txBody>
      </p:sp>
      <p:pic>
        <p:nvPicPr>
          <p:cNvPr id="21506" name="Picture 2"/>
          <p:cNvPicPr>
            <a:picLocks noChangeAspect="1" noChangeArrowheads="1"/>
          </p:cNvPicPr>
          <p:nvPr/>
        </p:nvPicPr>
        <p:blipFill>
          <a:blip r:embed="rId3" cstate="print"/>
          <a:srcRect/>
          <a:stretch>
            <a:fillRect/>
          </a:stretch>
        </p:blipFill>
        <p:spPr bwMode="auto">
          <a:xfrm>
            <a:off x="6629400" y="3581400"/>
            <a:ext cx="2432050" cy="2964701"/>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a:t>
            </a:r>
            <a:endParaRPr lang="en-US" dirty="0"/>
          </a:p>
        </p:txBody>
      </p:sp>
      <p:sp>
        <p:nvSpPr>
          <p:cNvPr id="3" name="Content Placeholder 2"/>
          <p:cNvSpPr>
            <a:spLocks noGrp="1"/>
          </p:cNvSpPr>
          <p:nvPr>
            <p:ph idx="1"/>
          </p:nvPr>
        </p:nvSpPr>
        <p:spPr>
          <a:xfrm>
            <a:off x="1066800" y="1447800"/>
            <a:ext cx="7866888" cy="4800600"/>
          </a:xfrm>
        </p:spPr>
        <p:txBody>
          <a:bodyPr/>
          <a:lstStyle/>
          <a:p>
            <a:r>
              <a:rPr lang="en-US" b="1" dirty="0" smtClean="0"/>
              <a:t>DBMS</a:t>
            </a:r>
            <a:r>
              <a:rPr lang="en-US" dirty="0" smtClean="0"/>
              <a:t>-</a:t>
            </a:r>
            <a:r>
              <a:rPr lang="en-US" dirty="0" smtClean="0">
                <a:solidFill>
                  <a:srgbClr val="00B050"/>
                </a:solidFill>
              </a:rPr>
              <a:t>(1960)</a:t>
            </a:r>
          </a:p>
          <a:p>
            <a:pPr marL="82296" indent="0">
              <a:buNone/>
            </a:pPr>
            <a:r>
              <a:rPr lang="en-US" sz="2400" dirty="0"/>
              <a:t>	</a:t>
            </a:r>
            <a:r>
              <a:rPr lang="en-US" sz="2400" dirty="0" smtClean="0"/>
              <a:t>A </a:t>
            </a:r>
            <a:r>
              <a:rPr lang="en-US" sz="2400" dirty="0"/>
              <a:t>database management system (DBMS) is system software for creating and </a:t>
            </a:r>
            <a:r>
              <a:rPr lang="en-US" sz="2400" dirty="0" smtClean="0"/>
              <a:t>managing databases. </a:t>
            </a:r>
          </a:p>
          <a:p>
            <a:pPr marL="82296" indent="0">
              <a:buNone/>
            </a:pPr>
            <a:r>
              <a:rPr lang="en-US" sz="2400" dirty="0" smtClean="0"/>
              <a:t>	The DBMS provides users and programmers with a systematic way to create, retrieve, update and manage data.</a:t>
            </a:r>
          </a:p>
          <a:p>
            <a:endParaRPr lang="en-US" sz="2800" b="1" dirty="0" smtClean="0"/>
          </a:p>
          <a:p>
            <a:r>
              <a:rPr lang="en-US" sz="2800" b="1" dirty="0" smtClean="0"/>
              <a:t>Database</a:t>
            </a:r>
            <a:r>
              <a:rPr lang="en-US" sz="2800" b="1" dirty="0"/>
              <a:t> schema</a:t>
            </a:r>
            <a:r>
              <a:rPr lang="en-US" sz="2400" dirty="0"/>
              <a:t>, which defines the database’s logical </a:t>
            </a:r>
            <a:r>
              <a:rPr lang="en-US" sz="2400" dirty="0" smtClean="0"/>
              <a:t>structure</a:t>
            </a:r>
          </a:p>
        </p:txBody>
      </p:sp>
    </p:spTree>
    <p:extLst>
      <p:ext uri="{BB962C8B-B14F-4D97-AF65-F5344CB8AC3E}">
        <p14:creationId xmlns:p14="http://schemas.microsoft.com/office/powerpoint/2010/main" val="375449714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Two main types of databases: </a:t>
            </a:r>
            <a:br>
              <a:rPr lang="en-US" dirty="0"/>
            </a:br>
            <a:endParaRPr lang="en-US" dirty="0"/>
          </a:p>
        </p:txBody>
      </p:sp>
      <p:sp>
        <p:nvSpPr>
          <p:cNvPr id="3" name="Content Placeholder 2"/>
          <p:cNvSpPr>
            <a:spLocks noGrp="1"/>
          </p:cNvSpPr>
          <p:nvPr>
            <p:ph idx="1"/>
          </p:nvPr>
        </p:nvSpPr>
        <p:spPr/>
        <p:txBody>
          <a:bodyPr/>
          <a:lstStyle/>
          <a:p>
            <a:pPr>
              <a:buFont typeface="Wingdings" panose="05000000000000000000" pitchFamily="2" charset="2"/>
              <a:buChar char="q"/>
            </a:pPr>
            <a:r>
              <a:rPr lang="en-US" dirty="0" smtClean="0">
                <a:hlinkClick r:id="rId2"/>
              </a:rPr>
              <a:t>SQL</a:t>
            </a:r>
            <a:r>
              <a:rPr lang="en-US" dirty="0"/>
              <a:t> </a:t>
            </a:r>
            <a:r>
              <a:rPr lang="en-US" dirty="0" smtClean="0"/>
              <a:t>/RDBMS </a:t>
            </a:r>
          </a:p>
          <a:p>
            <a:pPr>
              <a:buFont typeface="Wingdings" panose="05000000000000000000" pitchFamily="2" charset="2"/>
              <a:buChar char="q"/>
            </a:pPr>
            <a:r>
              <a:rPr lang="en-US" dirty="0" smtClean="0">
                <a:hlinkClick r:id="rId3"/>
              </a:rPr>
              <a:t>NoSQL</a:t>
            </a:r>
            <a:r>
              <a:rPr lang="en-US" dirty="0" smtClean="0"/>
              <a:t>/NRDBMS</a:t>
            </a:r>
          </a:p>
          <a:p>
            <a:pPr>
              <a:buFont typeface="Wingdings" panose="05000000000000000000" pitchFamily="2" charset="2"/>
              <a:buChar char="q"/>
            </a:pPr>
            <a:r>
              <a:rPr lang="en-US" dirty="0" smtClean="0"/>
              <a:t>or</a:t>
            </a:r>
            <a:r>
              <a:rPr lang="en-US" dirty="0"/>
              <a:t>, </a:t>
            </a:r>
          </a:p>
          <a:p>
            <a:pPr>
              <a:buFont typeface="Wingdings" panose="05000000000000000000" pitchFamily="2" charset="2"/>
              <a:buChar char="q"/>
            </a:pPr>
            <a:endParaRPr lang="en-US" dirty="0" smtClean="0"/>
          </a:p>
          <a:p>
            <a:pPr lvl="1">
              <a:buFont typeface="Wingdings" panose="05000000000000000000" pitchFamily="2" charset="2"/>
              <a:buChar char="q"/>
            </a:pPr>
            <a:r>
              <a:rPr lang="en-US" dirty="0" smtClean="0"/>
              <a:t>relational </a:t>
            </a:r>
            <a:r>
              <a:rPr lang="en-US" dirty="0"/>
              <a:t>databases and </a:t>
            </a:r>
            <a:endParaRPr lang="en-US" dirty="0" smtClean="0"/>
          </a:p>
          <a:p>
            <a:pPr lvl="1">
              <a:buFont typeface="Wingdings" panose="05000000000000000000" pitchFamily="2" charset="2"/>
              <a:buChar char="q"/>
            </a:pPr>
            <a:r>
              <a:rPr lang="en-US" dirty="0" smtClean="0"/>
              <a:t>non-relational </a:t>
            </a:r>
            <a:r>
              <a:rPr lang="en-US" dirty="0"/>
              <a:t>databases.</a:t>
            </a:r>
          </a:p>
        </p:txBody>
      </p:sp>
    </p:spTree>
    <p:extLst>
      <p:ext uri="{BB962C8B-B14F-4D97-AF65-F5344CB8AC3E}">
        <p14:creationId xmlns:p14="http://schemas.microsoft.com/office/powerpoint/2010/main" val="42923728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relational database vs document-oriented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04800"/>
            <a:ext cx="8953500" cy="57912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273340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Popular types of </a:t>
            </a:r>
            <a:r>
              <a:rPr lang="en-US" sz="4400" dirty="0" smtClean="0"/>
              <a:t>DBMS</a:t>
            </a:r>
            <a:r>
              <a:rPr lang="en-US" sz="4400" dirty="0"/>
              <a:t/>
            </a:r>
            <a:br>
              <a:rPr lang="en-US" sz="4400" dirty="0"/>
            </a:br>
            <a:endParaRPr lang="en-US" dirty="0"/>
          </a:p>
        </p:txBody>
      </p:sp>
      <p:sp>
        <p:nvSpPr>
          <p:cNvPr id="3" name="Content Placeholder 2"/>
          <p:cNvSpPr>
            <a:spLocks noGrp="1"/>
          </p:cNvSpPr>
          <p:nvPr>
            <p:ph idx="1"/>
          </p:nvPr>
        </p:nvSpPr>
        <p:spPr>
          <a:xfrm>
            <a:off x="990600" y="1447800"/>
            <a:ext cx="7943088" cy="4800600"/>
          </a:xfrm>
        </p:spPr>
        <p:txBody>
          <a:bodyPr>
            <a:normAutofit/>
          </a:bodyPr>
          <a:lstStyle/>
          <a:p>
            <a:r>
              <a:rPr lang="en-US" sz="2800" dirty="0" smtClean="0">
                <a:solidFill>
                  <a:srgbClr val="00B050"/>
                </a:solidFill>
              </a:rPr>
              <a:t>Relational </a:t>
            </a:r>
            <a:r>
              <a:rPr lang="en-US" sz="2800" dirty="0">
                <a:solidFill>
                  <a:srgbClr val="00B050"/>
                </a:solidFill>
              </a:rPr>
              <a:t>database management system (RDMS) </a:t>
            </a:r>
            <a:endParaRPr lang="en-US" sz="2800" dirty="0" smtClean="0">
              <a:solidFill>
                <a:srgbClr val="00B050"/>
              </a:solidFill>
            </a:endParaRPr>
          </a:p>
          <a:p>
            <a:r>
              <a:rPr lang="en-US" sz="2800" u="sng" dirty="0" smtClean="0">
                <a:solidFill>
                  <a:srgbClr val="00B050"/>
                </a:solidFill>
              </a:rPr>
              <a:t>NoSQL /NRDBMS or </a:t>
            </a:r>
            <a:r>
              <a:rPr lang="en-US" sz="2800" dirty="0" smtClean="0">
                <a:solidFill>
                  <a:srgbClr val="00B050"/>
                </a:solidFill>
              </a:rPr>
              <a:t>In-memory </a:t>
            </a:r>
            <a:r>
              <a:rPr lang="en-US" sz="2800" dirty="0">
                <a:solidFill>
                  <a:srgbClr val="00B050"/>
                </a:solidFill>
              </a:rPr>
              <a:t>database management system (IMDBMS) </a:t>
            </a:r>
            <a:r>
              <a:rPr lang="en-US" sz="2800" dirty="0"/>
              <a:t>- provides faster response times and better performance.</a:t>
            </a:r>
          </a:p>
          <a:p>
            <a:r>
              <a:rPr lang="en-US" sz="2800" dirty="0">
                <a:solidFill>
                  <a:srgbClr val="00B050"/>
                </a:solidFill>
              </a:rPr>
              <a:t>Columnar database management system (CDBMS) </a:t>
            </a:r>
            <a:r>
              <a:rPr lang="en-US" sz="2800" dirty="0"/>
              <a:t>- well-suited for </a:t>
            </a:r>
            <a:r>
              <a:rPr lang="en-US" sz="2800" dirty="0">
                <a:solidFill>
                  <a:srgbClr val="FF0000"/>
                </a:solidFill>
              </a:rPr>
              <a:t>data warehouses</a:t>
            </a:r>
            <a:r>
              <a:rPr lang="en-US" sz="2800" dirty="0"/>
              <a:t> that have a large number of similar data items.</a:t>
            </a:r>
          </a:p>
          <a:p>
            <a:r>
              <a:rPr lang="en-US" sz="2800" dirty="0">
                <a:solidFill>
                  <a:srgbClr val="00B050"/>
                </a:solidFill>
              </a:rPr>
              <a:t>Cloud-based data management system </a:t>
            </a:r>
            <a:r>
              <a:rPr lang="en-US" sz="2800" dirty="0"/>
              <a:t>- </a:t>
            </a:r>
            <a:r>
              <a:rPr lang="en-US" sz="2800" dirty="0" smtClean="0"/>
              <a:t>the cloud </a:t>
            </a:r>
            <a:r>
              <a:rPr lang="en-US" sz="2800" dirty="0"/>
              <a:t>service </a:t>
            </a:r>
            <a:r>
              <a:rPr lang="en-US" sz="2800" dirty="0" smtClean="0"/>
              <a:t>provider.</a:t>
            </a:r>
            <a:endParaRPr lang="en-US" sz="2800" dirty="0"/>
          </a:p>
        </p:txBody>
      </p:sp>
    </p:spTree>
    <p:extLst>
      <p:ext uri="{BB962C8B-B14F-4D97-AF65-F5344CB8AC3E}">
        <p14:creationId xmlns:p14="http://schemas.microsoft.com/office/powerpoint/2010/main" val="352006404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8200" y="76200"/>
            <a:ext cx="7790688" cy="838200"/>
          </a:xfrm>
        </p:spPr>
        <p:txBody>
          <a:bodyPr>
            <a:normAutofit fontScale="90000"/>
          </a:bodyPr>
          <a:lstStyle/>
          <a:p>
            <a:r>
              <a:rPr lang="en-US" dirty="0" smtClean="0">
                <a:solidFill>
                  <a:schemeClr val="tx1"/>
                </a:solidFill>
              </a:rPr>
              <a:t>                  </a:t>
            </a:r>
            <a:r>
              <a:rPr lang="en-US" sz="4000" dirty="0" smtClean="0">
                <a:solidFill>
                  <a:schemeClr val="tx1"/>
                </a:solidFill>
              </a:rPr>
              <a:t>RDBMS </a:t>
            </a:r>
            <a:br>
              <a:rPr lang="en-US" sz="4000" dirty="0" smtClean="0">
                <a:solidFill>
                  <a:schemeClr val="tx1"/>
                </a:solidFill>
              </a:rPr>
            </a:br>
            <a:r>
              <a:rPr lang="en-US" sz="4000" dirty="0" smtClean="0">
                <a:solidFill>
                  <a:schemeClr val="tx1"/>
                </a:solidFill>
              </a:rPr>
              <a:t>Relational database management system</a:t>
            </a:r>
            <a:endParaRPr lang="en-US" sz="4000" dirty="0">
              <a:solidFill>
                <a:schemeClr val="tx1"/>
              </a:solidFill>
            </a:endParaRPr>
          </a:p>
        </p:txBody>
      </p:sp>
      <p:pic>
        <p:nvPicPr>
          <p:cNvPr id="5" name="Content Placeholder 4" descr="RDBMS.jpg"/>
          <p:cNvPicPr>
            <a:picLocks noGrp="1" noChangeAspect="1"/>
          </p:cNvPicPr>
          <p:nvPr>
            <p:ph idx="1"/>
          </p:nvPr>
        </p:nvPicPr>
        <p:blipFill>
          <a:blip r:embed="rId3"/>
          <a:stretch>
            <a:fillRect/>
          </a:stretch>
        </p:blipFill>
        <p:spPr>
          <a:xfrm>
            <a:off x="381000" y="1447800"/>
            <a:ext cx="8686800" cy="51816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04fig09.jpg"/>
          <p:cNvPicPr>
            <a:picLocks noGrp="1" noChangeAspect="1"/>
          </p:cNvPicPr>
          <p:nvPr>
            <p:ph idx="1"/>
          </p:nvPr>
        </p:nvPicPr>
        <p:blipFill>
          <a:blip r:embed="rId2"/>
          <a:stretch>
            <a:fillRect/>
          </a:stretch>
        </p:blipFill>
        <p:spPr>
          <a:xfrm>
            <a:off x="457200" y="533400"/>
            <a:ext cx="8504434" cy="58674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rupal8_UPsitesWeb_Schema_10-19-2013.png"/>
          <p:cNvPicPr>
            <a:picLocks noGrp="1" noChangeAspect="1"/>
          </p:cNvPicPr>
          <p:nvPr>
            <p:ph idx="1"/>
          </p:nvPr>
        </p:nvPicPr>
        <p:blipFill>
          <a:blip r:embed="rId2"/>
          <a:stretch>
            <a:fillRect/>
          </a:stretch>
        </p:blipFill>
        <p:spPr>
          <a:xfrm>
            <a:off x="304800" y="304800"/>
            <a:ext cx="8629650" cy="6248400"/>
          </a:xfrm>
          <a:prstGeom prst="rect">
            <a:avLst/>
          </a:prstGeom>
          <a:ln w="88900" cap="sq" cmpd="thickThin">
            <a:solidFill>
              <a:srgbClr val="000000"/>
            </a:solidFill>
            <a:prstDash val="solid"/>
            <a:miter lim="800000"/>
          </a:ln>
          <a:effectLst>
            <a:innerShdw blurRad="76200">
              <a:srgbClr val="000000"/>
            </a:innerShdw>
          </a:effectLst>
        </p:spPr>
      </p:pic>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95400" y="609600"/>
            <a:ext cx="7498080" cy="1143000"/>
          </a:xfrm>
        </p:spPr>
        <p:txBody>
          <a:bodyPr/>
          <a:lstStyle/>
          <a:p>
            <a:r>
              <a:rPr lang="en-US" dirty="0" smtClean="0">
                <a:latin typeface="Arial" pitchFamily="34" charset="0"/>
                <a:cs typeface="Arial" pitchFamily="34" charset="0"/>
              </a:rPr>
              <a:t>WHY SQL??</a:t>
            </a:r>
            <a:endParaRPr lang="en-US" dirty="0">
              <a:latin typeface="Arial" pitchFamily="34" charset="0"/>
              <a:cs typeface="Arial" pitchFamily="34" charset="0"/>
            </a:endParaRPr>
          </a:p>
        </p:txBody>
      </p:sp>
      <p:sp>
        <p:nvSpPr>
          <p:cNvPr id="3" name="Content Placeholder 2"/>
          <p:cNvSpPr>
            <a:spLocks noGrp="1"/>
          </p:cNvSpPr>
          <p:nvPr>
            <p:ph idx="1"/>
          </p:nvPr>
        </p:nvSpPr>
        <p:spPr>
          <a:xfrm>
            <a:off x="1219200" y="1828800"/>
            <a:ext cx="7498080" cy="3352800"/>
          </a:xfrm>
        </p:spPr>
        <p:txBody>
          <a:bodyPr>
            <a:normAutofit fontScale="92500" lnSpcReduction="10000"/>
          </a:bodyPr>
          <a:lstStyle/>
          <a:p>
            <a:r>
              <a:rPr lang="en-US" dirty="0" smtClean="0"/>
              <a:t>Based </a:t>
            </a:r>
            <a:r>
              <a:rPr lang="en-US" smtClean="0"/>
              <a:t>on Java </a:t>
            </a:r>
            <a:endParaRPr lang="en-US" dirty="0" smtClean="0"/>
          </a:p>
          <a:p>
            <a:r>
              <a:rPr lang="en-US" dirty="0" smtClean="0"/>
              <a:t>Its use for Database/Backend testing</a:t>
            </a:r>
          </a:p>
          <a:p>
            <a:r>
              <a:rPr lang="en-US" dirty="0" smtClean="0"/>
              <a:t>To access database and manipulate data.</a:t>
            </a:r>
          </a:p>
          <a:p>
            <a:r>
              <a:rPr lang="en-US" dirty="0" smtClean="0"/>
              <a:t>Limited number of command &amp; very easy to understand.</a:t>
            </a:r>
          </a:p>
          <a:p>
            <a:r>
              <a:rPr lang="en-US" dirty="0" smtClean="0"/>
              <a:t>SQL is designed for managing data that held in </a:t>
            </a:r>
            <a:r>
              <a:rPr lang="en-US" dirty="0" smtClean="0">
                <a:solidFill>
                  <a:srgbClr val="FF0000"/>
                </a:solidFill>
              </a:rPr>
              <a:t>RDBMS</a:t>
            </a:r>
            <a:r>
              <a:rPr lang="en-US" dirty="0" smtClean="0"/>
              <a:t>.</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52400"/>
            <a:ext cx="5422392" cy="868362"/>
          </a:xfrm>
        </p:spPr>
        <p:txBody>
          <a:bodyPr/>
          <a:lstStyle/>
          <a:p>
            <a:r>
              <a:rPr lang="en-US" u="sng" dirty="0" smtClean="0"/>
              <a:t>DATA</a:t>
            </a:r>
            <a:endParaRPr lang="en-US" u="sng" dirty="0"/>
          </a:p>
        </p:txBody>
      </p:sp>
      <p:sp>
        <p:nvSpPr>
          <p:cNvPr id="3" name="Content Placeholder 2"/>
          <p:cNvSpPr>
            <a:spLocks noGrp="1"/>
          </p:cNvSpPr>
          <p:nvPr>
            <p:ph idx="1"/>
          </p:nvPr>
        </p:nvSpPr>
        <p:spPr>
          <a:xfrm>
            <a:off x="990600" y="990600"/>
            <a:ext cx="8305800" cy="4800600"/>
          </a:xfrm>
        </p:spPr>
        <p:txBody>
          <a:bodyPr/>
          <a:lstStyle/>
          <a:p>
            <a:r>
              <a:rPr lang="en-US" sz="2800" dirty="0" smtClean="0">
                <a:latin typeface="Arial" pitchFamily="34" charset="0"/>
                <a:cs typeface="Arial" pitchFamily="34" charset="0"/>
              </a:rPr>
              <a:t>Any </a:t>
            </a:r>
            <a:r>
              <a:rPr lang="en-US" sz="2800" dirty="0" smtClean="0">
                <a:solidFill>
                  <a:srgbClr val="FF0000"/>
                </a:solidFill>
                <a:latin typeface="Arial" pitchFamily="34" charset="0"/>
                <a:cs typeface="Arial" pitchFamily="34" charset="0"/>
              </a:rPr>
              <a:t>meaningful</a:t>
            </a:r>
            <a:r>
              <a:rPr lang="en-US" sz="2800" dirty="0" smtClean="0">
                <a:latin typeface="Arial" pitchFamily="34" charset="0"/>
                <a:cs typeface="Arial" pitchFamily="34" charset="0"/>
              </a:rPr>
              <a:t> information is data.</a:t>
            </a:r>
          </a:p>
          <a:p>
            <a:r>
              <a:rPr lang="en-US" sz="2800" dirty="0" smtClean="0">
                <a:latin typeface="Arial" pitchFamily="34" charset="0"/>
                <a:cs typeface="Arial" pitchFamily="34" charset="0"/>
              </a:rPr>
              <a:t>Has to be recordable.</a:t>
            </a:r>
          </a:p>
          <a:p>
            <a:r>
              <a:rPr lang="en-US" sz="2800" dirty="0" smtClean="0">
                <a:latin typeface="Arial" pitchFamily="34" charset="0"/>
                <a:cs typeface="Arial" pitchFamily="34" charset="0"/>
              </a:rPr>
              <a:t>Information came in </a:t>
            </a:r>
            <a:r>
              <a:rPr lang="en-US" sz="2800" dirty="0" smtClean="0">
                <a:solidFill>
                  <a:srgbClr val="00B050"/>
                </a:solidFill>
                <a:latin typeface="Arial" pitchFamily="34" charset="0"/>
                <a:cs typeface="Arial" pitchFamily="34" charset="0"/>
              </a:rPr>
              <a:t>row or unorganized </a:t>
            </a:r>
            <a:r>
              <a:rPr lang="en-US" sz="2800" dirty="0" smtClean="0">
                <a:latin typeface="Arial" pitchFamily="34" charset="0"/>
                <a:cs typeface="Arial" pitchFamily="34" charset="0"/>
              </a:rPr>
              <a:t>form</a:t>
            </a:r>
            <a:r>
              <a:rPr lang="en-US" dirty="0" smtClean="0">
                <a:latin typeface="Arial" pitchFamily="34" charset="0"/>
                <a:cs typeface="Arial" pitchFamily="34" charset="0"/>
              </a:rPr>
              <a:t>.</a:t>
            </a:r>
            <a:endParaRPr lang="en-US" dirty="0">
              <a:latin typeface="Arial" pitchFamily="34" charset="0"/>
              <a:cs typeface="Arial" pitchFamily="34" charset="0"/>
            </a:endParaRPr>
          </a:p>
        </p:txBody>
      </p:sp>
      <p:pic>
        <p:nvPicPr>
          <p:cNvPr id="6" name="Picture 5" descr="big_data_0.jpg"/>
          <p:cNvPicPr>
            <a:picLocks noChangeAspect="1"/>
          </p:cNvPicPr>
          <p:nvPr/>
        </p:nvPicPr>
        <p:blipFill>
          <a:blip r:embed="rId2"/>
          <a:stretch>
            <a:fillRect/>
          </a:stretch>
        </p:blipFill>
        <p:spPr>
          <a:xfrm>
            <a:off x="1447800" y="2819400"/>
            <a:ext cx="7239000" cy="3810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t>What Can SQL do?</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SQL can execute queries against a database</a:t>
            </a:r>
          </a:p>
          <a:p>
            <a:r>
              <a:rPr lang="en-US" dirty="0" smtClean="0"/>
              <a:t>SQL can retrieve data from a database</a:t>
            </a:r>
          </a:p>
          <a:p>
            <a:r>
              <a:rPr lang="en-US" dirty="0" smtClean="0"/>
              <a:t>SQL can insert records in a database</a:t>
            </a:r>
          </a:p>
          <a:p>
            <a:r>
              <a:rPr lang="en-US" dirty="0" smtClean="0"/>
              <a:t>SQL can update records in a database</a:t>
            </a:r>
          </a:p>
          <a:p>
            <a:r>
              <a:rPr lang="en-US" dirty="0" smtClean="0"/>
              <a:t>SQL can delete records from a database</a:t>
            </a:r>
          </a:p>
          <a:p>
            <a:r>
              <a:rPr lang="en-US" dirty="0" smtClean="0"/>
              <a:t>SQL can create new databases</a:t>
            </a:r>
          </a:p>
          <a:p>
            <a:r>
              <a:rPr lang="en-US" dirty="0" smtClean="0"/>
              <a:t>SQL can create new tables in a database</a:t>
            </a:r>
          </a:p>
          <a:p>
            <a:r>
              <a:rPr lang="en-US" dirty="0" smtClean="0"/>
              <a:t>SQL can create stored procedures in a database</a:t>
            </a:r>
          </a:p>
          <a:p>
            <a:r>
              <a:rPr lang="en-US" dirty="0" smtClean="0"/>
              <a:t>SQL can create views in a database</a:t>
            </a:r>
          </a:p>
          <a:p>
            <a:r>
              <a:rPr lang="en-US" dirty="0" smtClean="0"/>
              <a:t>SQL can set permissions on tables, procedures, and views</a:t>
            </a:r>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u="sng" dirty="0" smtClean="0">
                <a:solidFill>
                  <a:schemeClr val="tx1"/>
                </a:solidFill>
              </a:rPr>
              <a:t>SQL(Structured </a:t>
            </a:r>
            <a:r>
              <a:rPr lang="en-US" u="sng" dirty="0" smtClean="0">
                <a:solidFill>
                  <a:srgbClr val="FF0000"/>
                </a:solidFill>
              </a:rPr>
              <a:t>Query</a:t>
            </a:r>
            <a:r>
              <a:rPr lang="en-US" u="sng" dirty="0" smtClean="0">
                <a:solidFill>
                  <a:schemeClr val="tx1"/>
                </a:solidFill>
              </a:rPr>
              <a:t> </a:t>
            </a:r>
            <a:r>
              <a:rPr lang="en-US" u="sng" dirty="0" smtClean="0">
                <a:solidFill>
                  <a:srgbClr val="00B050"/>
                </a:solidFill>
              </a:rPr>
              <a:t>Language</a:t>
            </a:r>
            <a:r>
              <a:rPr lang="en-US" u="sng" dirty="0" smtClean="0">
                <a:solidFill>
                  <a:schemeClr val="tx1"/>
                </a:solidFill>
              </a:rPr>
              <a:t>)</a:t>
            </a:r>
            <a:endParaRPr lang="en-US" dirty="0">
              <a:solidFill>
                <a:schemeClr val="tx1"/>
              </a:solidFill>
            </a:endParaRPr>
          </a:p>
        </p:txBody>
      </p:sp>
      <p:sp>
        <p:nvSpPr>
          <p:cNvPr id="3" name="Content Placeholder 2"/>
          <p:cNvSpPr>
            <a:spLocks noGrp="1"/>
          </p:cNvSpPr>
          <p:nvPr>
            <p:ph idx="1"/>
          </p:nvPr>
        </p:nvSpPr>
        <p:spPr>
          <a:xfrm>
            <a:off x="1295400" y="1371600"/>
            <a:ext cx="7696200" cy="3810000"/>
          </a:xfrm>
        </p:spPr>
        <p:txBody>
          <a:bodyPr>
            <a:normAutofit/>
          </a:bodyPr>
          <a:lstStyle/>
          <a:p>
            <a:pPr lvl="0"/>
            <a:r>
              <a:rPr lang="en-US" sz="2800" dirty="0" smtClean="0"/>
              <a:t>Start 1970</a:t>
            </a:r>
          </a:p>
          <a:p>
            <a:pPr lvl="0"/>
            <a:r>
              <a:rPr lang="en-US" sz="2800" dirty="0" smtClean="0"/>
              <a:t>Old sequel &gt;&gt;Microsoft bought &gt;SQL</a:t>
            </a:r>
            <a:endParaRPr lang="en-US" sz="2800" u="sng" dirty="0" smtClean="0"/>
          </a:p>
          <a:p>
            <a:r>
              <a:rPr lang="en-US" sz="2800" dirty="0" smtClean="0">
                <a:solidFill>
                  <a:schemeClr val="accent3"/>
                </a:solidFill>
              </a:rPr>
              <a:t>Query</a:t>
            </a:r>
            <a:r>
              <a:rPr lang="en-US" sz="2800" dirty="0" smtClean="0"/>
              <a:t>= search database(data-</a:t>
            </a:r>
            <a:r>
              <a:rPr lang="en-US" sz="2800" dirty="0" err="1" smtClean="0"/>
              <a:t>rt</a:t>
            </a:r>
            <a:r>
              <a:rPr lang="en-US" sz="2800" dirty="0" smtClean="0"/>
              <a:t> / wrong).</a:t>
            </a:r>
          </a:p>
          <a:p>
            <a:r>
              <a:rPr lang="en-US" sz="2800" dirty="0" smtClean="0"/>
              <a:t>4th generation language =&gt;</a:t>
            </a:r>
            <a:r>
              <a:rPr lang="en-US" sz="2800" dirty="0" smtClean="0">
                <a:solidFill>
                  <a:srgbClr val="00B050"/>
                </a:solidFill>
              </a:rPr>
              <a:t>interact</a:t>
            </a:r>
            <a:r>
              <a:rPr lang="en-US" sz="2800" dirty="0" smtClean="0"/>
              <a:t> database.</a:t>
            </a:r>
          </a:p>
          <a:p>
            <a:r>
              <a:rPr lang="en-US" sz="2800" dirty="0" smtClean="0"/>
              <a:t>Standard by organization ANSI</a:t>
            </a:r>
          </a:p>
          <a:p>
            <a:r>
              <a:rPr lang="en-US" sz="2800" dirty="0" smtClean="0">
                <a:solidFill>
                  <a:srgbClr val="00B050"/>
                </a:solidFill>
              </a:rPr>
              <a:t>Standard SQL</a:t>
            </a:r>
            <a:r>
              <a:rPr lang="en-US" sz="2800" dirty="0" smtClean="0"/>
              <a:t>:  work in </a:t>
            </a:r>
            <a:r>
              <a:rPr lang="en-US" sz="2800" dirty="0" smtClean="0">
                <a:solidFill>
                  <a:srgbClr val="00B050"/>
                </a:solidFill>
              </a:rPr>
              <a:t>any</a:t>
            </a:r>
            <a:r>
              <a:rPr lang="en-US" sz="2800" dirty="0" smtClean="0"/>
              <a:t> relational data </a:t>
            </a:r>
          </a:p>
          <a:p>
            <a:pPr>
              <a:buNone/>
            </a:pPr>
            <a:r>
              <a:rPr lang="en-US" sz="2800" dirty="0" smtClean="0"/>
              <a:t>                         management system(RDMS).</a:t>
            </a:r>
          </a:p>
        </p:txBody>
      </p:sp>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Database/RDBMS</a:t>
            </a:r>
            <a:endParaRPr lang="en-US" dirty="0"/>
          </a:p>
        </p:txBody>
      </p:sp>
      <p:sp>
        <p:nvSpPr>
          <p:cNvPr id="3" name="Content Placeholder 2"/>
          <p:cNvSpPr>
            <a:spLocks noGrp="1"/>
          </p:cNvSpPr>
          <p:nvPr>
            <p:ph idx="1"/>
          </p:nvPr>
        </p:nvSpPr>
        <p:spPr/>
        <p:txBody>
          <a:bodyPr/>
          <a:lstStyle/>
          <a:p>
            <a:r>
              <a:rPr lang="en-US" dirty="0" smtClean="0"/>
              <a:t>Oracle- the largest DB.</a:t>
            </a:r>
          </a:p>
          <a:p>
            <a:endParaRPr lang="en-US" dirty="0"/>
          </a:p>
        </p:txBody>
      </p:sp>
      <p:pic>
        <p:nvPicPr>
          <p:cNvPr id="4" name="Picture 3" descr="rdbms.png"/>
          <p:cNvPicPr>
            <a:picLocks noChangeAspect="1"/>
          </p:cNvPicPr>
          <p:nvPr/>
        </p:nvPicPr>
        <p:blipFill>
          <a:blip r:embed="rId2"/>
          <a:stretch>
            <a:fillRect/>
          </a:stretch>
        </p:blipFill>
        <p:spPr>
          <a:xfrm>
            <a:off x="990600" y="2209800"/>
            <a:ext cx="8001000" cy="441960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in Database</a:t>
            </a:r>
            <a:endParaRPr lang="en-US" dirty="0"/>
          </a:p>
        </p:txBody>
      </p:sp>
      <p:sp>
        <p:nvSpPr>
          <p:cNvPr id="3" name="Content Placeholder 2"/>
          <p:cNvSpPr>
            <a:spLocks noGrp="1"/>
          </p:cNvSpPr>
          <p:nvPr>
            <p:ph idx="1"/>
          </p:nvPr>
        </p:nvSpPr>
        <p:spPr>
          <a:xfrm>
            <a:off x="1435608" y="1447800"/>
            <a:ext cx="7498080" cy="3886200"/>
          </a:xfrm>
        </p:spPr>
        <p:txBody>
          <a:bodyPr/>
          <a:lstStyle/>
          <a:p>
            <a:r>
              <a:rPr lang="en-US" dirty="0" smtClean="0"/>
              <a:t>Consists of columns and rows.</a:t>
            </a:r>
          </a:p>
          <a:p>
            <a:r>
              <a:rPr lang="en-US" dirty="0" smtClean="0"/>
              <a:t>Collection of inter-related DATA.</a:t>
            </a:r>
          </a:p>
          <a:p>
            <a:r>
              <a:rPr lang="en-US" dirty="0" smtClean="0"/>
              <a:t>Table name must be unique.</a:t>
            </a:r>
          </a:p>
          <a:p>
            <a:r>
              <a:rPr lang="en-US" dirty="0" smtClean="0"/>
              <a:t>Must have one PK(</a:t>
            </a:r>
            <a:r>
              <a:rPr lang="en-US" dirty="0" smtClean="0">
                <a:solidFill>
                  <a:srgbClr val="00B050"/>
                </a:solidFill>
              </a:rPr>
              <a:t>primary key</a:t>
            </a:r>
            <a:r>
              <a:rPr lang="en-US" dirty="0" smtClean="0"/>
              <a:t>)-</a:t>
            </a:r>
            <a:r>
              <a:rPr lang="en-US" dirty="0" smtClean="0">
                <a:solidFill>
                  <a:srgbClr val="FF0000"/>
                </a:solidFill>
              </a:rPr>
              <a:t>must not be null/ empty.</a:t>
            </a:r>
          </a:p>
          <a:p>
            <a:r>
              <a:rPr lang="en-US" dirty="0" smtClean="0"/>
              <a:t>It can have one/multiple FK(</a:t>
            </a:r>
            <a:r>
              <a:rPr lang="en-US" dirty="0" smtClean="0">
                <a:solidFill>
                  <a:srgbClr val="00B050"/>
                </a:solidFill>
              </a:rPr>
              <a:t>foreign keys</a:t>
            </a:r>
            <a:r>
              <a:rPr lang="en-US" dirty="0" smtClean="0"/>
              <a: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2400" y="152400"/>
            <a:ext cx="1752600" cy="792162"/>
          </a:xfrm>
        </p:spPr>
        <p:txBody>
          <a:bodyPr/>
          <a:lstStyle/>
          <a:p>
            <a:r>
              <a:rPr lang="en-US" dirty="0" smtClean="0">
                <a:latin typeface="Arial" pitchFamily="34" charset="0"/>
                <a:cs typeface="Arial" pitchFamily="34" charset="0"/>
              </a:rPr>
              <a:t>Key??</a:t>
            </a:r>
            <a:endParaRPr lang="en-US" dirty="0">
              <a:latin typeface="Arial" pitchFamily="34" charset="0"/>
              <a:cs typeface="Arial" pitchFamily="34" charset="0"/>
            </a:endParaRPr>
          </a:p>
        </p:txBody>
      </p:sp>
      <p:sp>
        <p:nvSpPr>
          <p:cNvPr id="3" name="Content Placeholder 2"/>
          <p:cNvSpPr>
            <a:spLocks noGrp="1"/>
          </p:cNvSpPr>
          <p:nvPr>
            <p:ph idx="1"/>
          </p:nvPr>
        </p:nvSpPr>
        <p:spPr>
          <a:xfrm>
            <a:off x="1435608" y="914400"/>
            <a:ext cx="7498080" cy="5334000"/>
          </a:xfrm>
        </p:spPr>
        <p:txBody>
          <a:bodyPr>
            <a:normAutofit/>
          </a:bodyPr>
          <a:lstStyle/>
          <a:p>
            <a:r>
              <a:rPr lang="en-US" dirty="0" smtClean="0">
                <a:solidFill>
                  <a:srgbClr val="FF0000"/>
                </a:solidFill>
              </a:rPr>
              <a:t>According to the SQL Standard</a:t>
            </a:r>
            <a:r>
              <a:rPr lang="en-US" dirty="0" smtClean="0"/>
              <a:t>, a key is</a:t>
            </a:r>
          </a:p>
          <a:p>
            <a:pPr lvl="1">
              <a:buNone/>
            </a:pPr>
            <a:r>
              <a:rPr lang="en-US" dirty="0" smtClean="0"/>
              <a:t>  a subset of columns in a table that allow a row to be uniquely identified.</a:t>
            </a:r>
          </a:p>
          <a:p>
            <a:r>
              <a:rPr lang="en-US" dirty="0" smtClean="0">
                <a:solidFill>
                  <a:srgbClr val="00B050"/>
                </a:solidFill>
              </a:rPr>
              <a:t>Types of Keys:</a:t>
            </a:r>
          </a:p>
          <a:p>
            <a:pPr lvl="1"/>
            <a:r>
              <a:rPr lang="en-US" dirty="0" smtClean="0"/>
              <a:t>Primary</a:t>
            </a:r>
          </a:p>
          <a:p>
            <a:pPr lvl="1"/>
            <a:r>
              <a:rPr lang="en-US" dirty="0" smtClean="0"/>
              <a:t>Foreign</a:t>
            </a:r>
          </a:p>
          <a:p>
            <a:pPr lvl="1"/>
            <a:r>
              <a:rPr lang="en-US" dirty="0" smtClean="0"/>
              <a:t>Unique</a:t>
            </a:r>
          </a:p>
          <a:p>
            <a:pPr lvl="1"/>
            <a:r>
              <a:rPr lang="en-US" dirty="0" smtClean="0"/>
              <a:t>Natural</a:t>
            </a:r>
          </a:p>
          <a:p>
            <a:pPr lvl="1"/>
            <a:r>
              <a:rPr lang="en-US" dirty="0" smtClean="0"/>
              <a:t>Super</a:t>
            </a:r>
          </a:p>
          <a:p>
            <a:pPr lvl="1"/>
            <a:r>
              <a:rPr lang="en-US" dirty="0" smtClean="0"/>
              <a:t>Candidate </a:t>
            </a:r>
          </a:p>
          <a:p>
            <a:pPr lvl="1"/>
            <a:endParaRPr lang="en-US" dirty="0"/>
          </a:p>
        </p:txBody>
      </p:sp>
      <p:pic>
        <p:nvPicPr>
          <p:cNvPr id="4" name="Picture 3" descr="untitled.png"/>
          <p:cNvPicPr>
            <a:picLocks noChangeAspect="1"/>
          </p:cNvPicPr>
          <p:nvPr/>
        </p:nvPicPr>
        <p:blipFill>
          <a:blip r:embed="rId2"/>
          <a:stretch>
            <a:fillRect/>
          </a:stretch>
        </p:blipFill>
        <p:spPr>
          <a:xfrm>
            <a:off x="4343400" y="2362200"/>
            <a:ext cx="4493116" cy="3365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r>
              <a:rPr lang="en-US" b="1" i="1" dirty="0" smtClean="0"/>
              <a:t>Primary key </a:t>
            </a:r>
            <a:r>
              <a:rPr lang="en-US" dirty="0" smtClean="0"/>
              <a:t>uniquely identifies </a:t>
            </a:r>
            <a:r>
              <a:rPr lang="en-US" dirty="0" smtClean="0">
                <a:solidFill>
                  <a:srgbClr val="FF0000"/>
                </a:solidFill>
              </a:rPr>
              <a:t>each row in the table.</a:t>
            </a:r>
          </a:p>
          <a:p>
            <a:pPr marL="82296" indent="0">
              <a:buNone/>
            </a:pPr>
            <a:r>
              <a:rPr lang="en-US" dirty="0" smtClean="0"/>
              <a:t>    This </a:t>
            </a:r>
            <a:r>
              <a:rPr lang="en-US" dirty="0"/>
              <a:t>is a special kind of unique </a:t>
            </a:r>
            <a:r>
              <a:rPr lang="en-US" dirty="0" smtClean="0"/>
              <a:t>key.</a:t>
            </a:r>
            <a:r>
              <a:rPr lang="en-US" dirty="0" smtClean="0">
                <a:solidFill>
                  <a:srgbClr val="FF0000"/>
                </a:solidFill>
              </a:rPr>
              <a:t> </a:t>
            </a:r>
          </a:p>
          <a:p>
            <a:r>
              <a:rPr lang="en-US" b="1" i="1" dirty="0" smtClean="0"/>
              <a:t>Foreign key </a:t>
            </a:r>
            <a:r>
              <a:rPr lang="en-US" dirty="0" smtClean="0">
                <a:solidFill>
                  <a:srgbClr val="FF0000"/>
                </a:solidFill>
              </a:rPr>
              <a:t>creates a relationship between the two tables</a:t>
            </a:r>
            <a:r>
              <a:rPr lang="en-US" dirty="0" smtClean="0"/>
              <a:t>. Therefore values of a foreign key must match existing values of the primary key to which it refers.</a:t>
            </a:r>
          </a:p>
          <a:p>
            <a:r>
              <a:rPr lang="en-US" dirty="0" smtClean="0"/>
              <a:t> </a:t>
            </a:r>
            <a:r>
              <a:rPr lang="en-US" b="1" dirty="0" smtClean="0"/>
              <a:t>Unique key </a:t>
            </a:r>
            <a:endParaRPr lang="en-US" b="1" dirty="0"/>
          </a:p>
          <a:p>
            <a:pPr lvl="1"/>
            <a:r>
              <a:rPr lang="en-US" dirty="0"/>
              <a:t>The UNIQUE constraint uniquely identifies each record in a database table.</a:t>
            </a:r>
          </a:p>
          <a:p>
            <a:pPr lvl="1"/>
            <a:r>
              <a:rPr lang="en-US" dirty="0"/>
              <a:t>The UNIQUE and PRIMARY KEY constraints both provide a guarantee </a:t>
            </a:r>
            <a:r>
              <a:rPr lang="en-US" dirty="0">
                <a:solidFill>
                  <a:srgbClr val="FF0000"/>
                </a:solidFill>
              </a:rPr>
              <a:t>for uniqueness for a column or set of columns.</a:t>
            </a:r>
          </a:p>
          <a:p>
            <a:r>
              <a:rPr lang="en-US" dirty="0" smtClean="0"/>
              <a:t> </a:t>
            </a:r>
            <a:r>
              <a:rPr lang="en-US" b="1" dirty="0" smtClean="0"/>
              <a:t>Candidate Key: </a:t>
            </a:r>
            <a:r>
              <a:rPr lang="en-US" dirty="0" smtClean="0"/>
              <a:t>A candidate key has all the characteristics to be a primary key.</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4294967295"/>
            <p:extLst>
              <p:ext uri="{D42A27DB-BD31-4B8C-83A1-F6EECF244321}">
                <p14:modId xmlns:p14="http://schemas.microsoft.com/office/powerpoint/2010/main" val="1499646567"/>
              </p:ext>
            </p:extLst>
          </p:nvPr>
        </p:nvGraphicFramePr>
        <p:xfrm>
          <a:off x="76200" y="304800"/>
          <a:ext cx="8762999" cy="6253108"/>
        </p:xfrm>
        <a:graphic>
          <a:graphicData uri="http://schemas.openxmlformats.org/drawingml/2006/table">
            <a:tbl>
              <a:tblPr firstRow="1" bandRow="1">
                <a:tableStyleId>{3C2FFA5D-87B4-456A-9821-1D502468CF0F}</a:tableStyleId>
              </a:tblPr>
              <a:tblGrid>
                <a:gridCol w="2927954"/>
                <a:gridCol w="2927954"/>
                <a:gridCol w="2907091"/>
              </a:tblGrid>
              <a:tr h="683855">
                <a:tc>
                  <a:txBody>
                    <a:bodyPr/>
                    <a:lstStyle/>
                    <a:p>
                      <a:r>
                        <a:rPr lang="en-US" sz="3600" dirty="0" smtClean="0"/>
                        <a:t>Primary</a:t>
                      </a:r>
                      <a:endParaRPr lang="en-US" sz="3600" dirty="0"/>
                    </a:p>
                  </a:txBody>
                  <a:tcPr/>
                </a:tc>
                <a:tc>
                  <a:txBody>
                    <a:bodyPr/>
                    <a:lstStyle/>
                    <a:p>
                      <a:r>
                        <a:rPr lang="en-US" sz="3600" dirty="0" smtClean="0"/>
                        <a:t>Foreign</a:t>
                      </a:r>
                      <a:endParaRPr lang="en-US" sz="3600" dirty="0"/>
                    </a:p>
                  </a:txBody>
                  <a:tcPr/>
                </a:tc>
                <a:tc>
                  <a:txBody>
                    <a:bodyPr/>
                    <a:lstStyle/>
                    <a:p>
                      <a:r>
                        <a:rPr lang="en-US" sz="3600" dirty="0" smtClean="0"/>
                        <a:t>Unique</a:t>
                      </a:r>
                      <a:endParaRPr lang="en-US" sz="3600" dirty="0"/>
                    </a:p>
                  </a:txBody>
                  <a:tcPr/>
                </a:tc>
              </a:tr>
              <a:tr h="711869">
                <a:tc>
                  <a:txBody>
                    <a:bodyPr/>
                    <a:lstStyle/>
                    <a:p>
                      <a:r>
                        <a:rPr lang="en-US" sz="2400" dirty="0" smtClean="0">
                          <a:solidFill>
                            <a:srgbClr val="FF0000"/>
                          </a:solidFill>
                        </a:rPr>
                        <a:t>No</a:t>
                      </a:r>
                      <a:r>
                        <a:rPr lang="en-US" sz="2400" dirty="0" smtClean="0"/>
                        <a:t> Null value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 Null value</a:t>
                      </a:r>
                    </a:p>
                    <a:p>
                      <a:endParaRPr lang="en-US" sz="2400" dirty="0">
                        <a:latin typeface="Arial" pitchFamily="34" charset="0"/>
                        <a:cs typeface="Arial" pitchFamily="34" charset="0"/>
                      </a:endParaRPr>
                    </a:p>
                  </a:txBody>
                  <a:tcPr/>
                </a:tc>
              </a:tr>
              <a:tr h="711869">
                <a:tc>
                  <a:txBody>
                    <a:bodyPr/>
                    <a:lstStyle/>
                    <a:p>
                      <a:r>
                        <a:rPr lang="en-US" sz="2400" dirty="0" smtClean="0">
                          <a:solidFill>
                            <a:srgbClr val="FF0000"/>
                          </a:solidFill>
                        </a:rPr>
                        <a:t>One</a:t>
                      </a:r>
                      <a:r>
                        <a:rPr lang="en-US" sz="2400" dirty="0" smtClean="0"/>
                        <a:t>- in a table</a:t>
                      </a:r>
                      <a:endParaRPr lang="en-US" sz="2400" dirty="0">
                        <a:latin typeface="Arial" pitchFamily="34" charset="0"/>
                        <a:cs typeface="Arial" pitchFamily="34" charset="0"/>
                      </a:endParaRPr>
                    </a:p>
                  </a:txBody>
                  <a:tcPr/>
                </a:tc>
                <a:tc>
                  <a:txBody>
                    <a:bodyPr/>
                    <a:lstStyle/>
                    <a:p>
                      <a:r>
                        <a:rPr lang="en-US" sz="2400" dirty="0" smtClean="0"/>
                        <a:t>One/multiple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One/multiple</a:t>
                      </a:r>
                    </a:p>
                    <a:p>
                      <a:endParaRPr lang="en-US" sz="2400" dirty="0">
                        <a:latin typeface="Arial" pitchFamily="34" charset="0"/>
                        <a:cs typeface="Arial" pitchFamily="34" charset="0"/>
                      </a:endParaRPr>
                    </a:p>
                  </a:txBody>
                  <a:tcPr/>
                </a:tc>
              </a:tr>
              <a:tr h="489625">
                <a:tc>
                  <a:txBody>
                    <a:bodyPr/>
                    <a:lstStyle/>
                    <a:p>
                      <a:r>
                        <a:rPr lang="en-US" sz="2400" dirty="0" smtClean="0">
                          <a:latin typeface="Arial" pitchFamily="34" charset="0"/>
                          <a:cs typeface="Arial" pitchFamily="34" charset="0"/>
                        </a:rPr>
                        <a:t>Unique value </a:t>
                      </a:r>
                    </a:p>
                  </a:txBody>
                  <a:tcPr/>
                </a:tc>
                <a:tc>
                  <a:txBody>
                    <a:bodyPr/>
                    <a:lstStyle/>
                    <a:p>
                      <a:r>
                        <a:rPr lang="en-US" sz="2400" dirty="0" smtClean="0">
                          <a:latin typeface="Arial" pitchFamily="34" charset="0"/>
                          <a:cs typeface="Arial" pitchFamily="34" charset="0"/>
                        </a:rPr>
                        <a:t>Unique vale</a:t>
                      </a:r>
                    </a:p>
                  </a:txBody>
                  <a:tcPr/>
                </a:tc>
                <a:tc>
                  <a:txBody>
                    <a:bodyPr/>
                    <a:lstStyle/>
                    <a:p>
                      <a:r>
                        <a:rPr lang="en-US" sz="2400" dirty="0" smtClean="0">
                          <a:latin typeface="Arial" pitchFamily="34" charset="0"/>
                          <a:cs typeface="Arial" pitchFamily="34" charset="0"/>
                        </a:rPr>
                        <a:t>Unique value</a:t>
                      </a:r>
                    </a:p>
                  </a:txBody>
                  <a:tcPr/>
                </a:tc>
              </a:tr>
              <a:tr h="711869">
                <a:tc>
                  <a:txBody>
                    <a:bodyPr/>
                    <a:lstStyle/>
                    <a:p>
                      <a:r>
                        <a:rPr lang="en-US" sz="2400" dirty="0" smtClean="0">
                          <a:latin typeface="Arial" pitchFamily="34" charset="0"/>
                          <a:cs typeface="Arial" pitchFamily="34" charset="0"/>
                        </a:rPr>
                        <a:t>Not make relation</a:t>
                      </a:r>
                      <a:endParaRPr lang="en-US" sz="2400" dirty="0">
                        <a:latin typeface="Arial" pitchFamily="34" charset="0"/>
                        <a:cs typeface="Arial" pitchFamily="34" charset="0"/>
                      </a:endParaRPr>
                    </a:p>
                  </a:txBody>
                  <a:tcPr/>
                </a:tc>
                <a:tc>
                  <a:txBody>
                    <a:bodyPr/>
                    <a:lstStyle/>
                    <a:p>
                      <a:r>
                        <a:rPr lang="en-US" sz="2400" baseline="0" dirty="0" smtClean="0">
                          <a:latin typeface="Arial" pitchFamily="34" charset="0"/>
                          <a:cs typeface="Arial" pitchFamily="34" charset="0"/>
                        </a:rPr>
                        <a:t>make relation </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tr>
              <a:tr h="82260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identify a table uniquely</a:t>
                      </a:r>
                      <a:r>
                        <a:rPr lang="en-US" sz="2400" baseline="0" dirty="0" smtClean="0">
                          <a:latin typeface="Arial" pitchFamily="34" charset="0"/>
                          <a:cs typeface="Arial" pitchFamily="34" charset="0"/>
                        </a:rPr>
                        <a:t> </a:t>
                      </a:r>
                      <a:endParaRPr lang="en-US" sz="2400" dirty="0" smtClean="0">
                        <a:latin typeface="Arial" pitchFamily="34" charset="0"/>
                        <a:cs typeface="Arial" pitchFamily="34" charset="0"/>
                      </a:endParaRPr>
                    </a:p>
                    <a:p>
                      <a:endParaRPr lang="en-US" sz="2400" dirty="0">
                        <a:latin typeface="Arial" pitchFamily="34" charset="0"/>
                        <a:cs typeface="Arial" pitchFamily="34" charset="0"/>
                      </a:endParaRPr>
                    </a:p>
                  </a:txBody>
                  <a:tcPr/>
                </a:tc>
                <a:tc>
                  <a:txBody>
                    <a:bodyPr/>
                    <a:lstStyle/>
                    <a:p>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Relation between two table</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solidFill>
                            <a:srgbClr val="FF0000"/>
                          </a:solidFill>
                          <a:latin typeface="Arial" pitchFamily="34" charset="0"/>
                          <a:cs typeface="Arial" pitchFamily="34" charset="0"/>
                        </a:rPr>
                        <a:t>Mainly function-</a:t>
                      </a:r>
                      <a:r>
                        <a:rPr lang="en-US" sz="2400" dirty="0" smtClean="0">
                          <a:latin typeface="Arial" pitchFamily="34" charset="0"/>
                          <a:cs typeface="Arial" pitchFamily="34" charset="0"/>
                        </a:rPr>
                        <a:t>Same a primary key</a:t>
                      </a:r>
                    </a:p>
                    <a:p>
                      <a:endParaRPr lang="en-US" sz="2400" dirty="0">
                        <a:latin typeface="Arial" pitchFamily="34" charset="0"/>
                        <a:cs typeface="Arial" pitchFamily="34" charset="0"/>
                      </a:endParaRPr>
                    </a:p>
                  </a:txBody>
                  <a:tcPr/>
                </a:tc>
              </a:tr>
              <a:tr h="1056268">
                <a:tc>
                  <a:txBody>
                    <a:bodyPr/>
                    <a:lstStyle/>
                    <a:p>
                      <a:r>
                        <a:rPr lang="en-US" sz="2400" dirty="0" smtClean="0">
                          <a:solidFill>
                            <a:srgbClr val="FF0000"/>
                          </a:solidFill>
                        </a:rPr>
                        <a:t>Clustered</a:t>
                      </a:r>
                      <a:r>
                        <a:rPr lang="en-US" sz="2400" dirty="0" smtClean="0"/>
                        <a:t> index</a:t>
                      </a:r>
                      <a:endParaRPr lang="en-US" sz="2400" dirty="0">
                        <a:latin typeface="Arial" pitchFamily="34" charset="0"/>
                        <a:cs typeface="Arial" pitchFamily="34" charset="0"/>
                      </a:endParaRPr>
                    </a:p>
                  </a:txBody>
                  <a:tcPr/>
                </a:tc>
                <a:tc>
                  <a:txBody>
                    <a:bodyPr/>
                    <a:lstStyle/>
                    <a:p>
                      <a:r>
                        <a:rPr lang="en-US" sz="2400" dirty="0" smtClean="0"/>
                        <a:t>Non-clustered index</a:t>
                      </a:r>
                      <a:endParaRPr lang="en-US" sz="2400" dirty="0">
                        <a:latin typeface="Arial" pitchFamily="34" charset="0"/>
                        <a:cs typeface="Arial" pitchFamily="34" charset="0"/>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400" dirty="0" smtClean="0"/>
                        <a:t>Non-clustered index</a:t>
                      </a:r>
                      <a:endParaRPr lang="en-US" sz="2400" dirty="0" smtClean="0">
                        <a:latin typeface="Arial" pitchFamily="34" charset="0"/>
                        <a:cs typeface="Arial" pitchFamily="34" charset="0"/>
                      </a:endParaRPr>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sCD4BVRNL.jpg"/>
          <p:cNvPicPr>
            <a:picLocks noGrp="1" noChangeAspect="1"/>
          </p:cNvPicPr>
          <p:nvPr>
            <p:ph idx="1"/>
          </p:nvPr>
        </p:nvPicPr>
        <p:blipFill>
          <a:blip r:embed="rId2"/>
          <a:stretch>
            <a:fillRect/>
          </a:stretch>
        </p:blipFill>
        <p:spPr>
          <a:xfrm>
            <a:off x="1524000" y="152400"/>
            <a:ext cx="6553200" cy="3201608"/>
          </a:xfrm>
        </p:spPr>
      </p:pic>
      <p:pic>
        <p:nvPicPr>
          <p:cNvPr id="5" name="Picture 4" descr="untitled.png"/>
          <p:cNvPicPr>
            <a:picLocks noChangeAspect="1"/>
          </p:cNvPicPr>
          <p:nvPr/>
        </p:nvPicPr>
        <p:blipFill>
          <a:blip r:embed="rId3"/>
          <a:stretch>
            <a:fillRect/>
          </a:stretch>
        </p:blipFill>
        <p:spPr>
          <a:xfrm>
            <a:off x="2209800" y="3200400"/>
            <a:ext cx="4493116" cy="33655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bg>
      <p:bgPr>
        <a:blipFill>
          <a:blip r:embed="rId2"/>
          <a:tile tx="0" ty="0" sx="100000" sy="100000" flip="none" algn="tl"/>
        </a:blipFill>
        <a:effectLst/>
      </p:bgPr>
    </p:bg>
    <p:spTree>
      <p:nvGrpSpPr>
        <p:cNvPr id="1" name=""/>
        <p:cNvGrpSpPr/>
        <p:nvPr/>
      </p:nvGrpSpPr>
      <p:grpSpPr>
        <a:xfrm>
          <a:off x="0" y="0"/>
          <a:ext cx="0" cy="0"/>
          <a:chOff x="0" y="0"/>
          <a:chExt cx="0" cy="0"/>
        </a:xfrm>
      </p:grpSpPr>
      <p:pic>
        <p:nvPicPr>
          <p:cNvPr id="9" name="Content Placeholder 3" descr="3d-house-floor-plan-design-l-a36a408feb6087e8.jpg"/>
          <p:cNvPicPr>
            <a:picLocks noChangeAspect="1"/>
          </p:cNvPicPr>
          <p:nvPr/>
        </p:nvPicPr>
        <p:blipFill>
          <a:blip r:embed="rId3"/>
          <a:stretch>
            <a:fillRect/>
          </a:stretch>
        </p:blipFill>
        <p:spPr>
          <a:xfrm>
            <a:off x="685800" y="228600"/>
            <a:ext cx="6374424" cy="6629400"/>
          </a:xfrm>
          <a:prstGeom prst="rect">
            <a:avLst/>
          </a:prstGeom>
        </p:spPr>
      </p:pic>
      <p:pic>
        <p:nvPicPr>
          <p:cNvPr id="10" name="Picture 9" descr="27-house-keys-270612.jpg"/>
          <p:cNvPicPr>
            <a:picLocks noChangeAspect="1"/>
          </p:cNvPicPr>
          <p:nvPr/>
        </p:nvPicPr>
        <p:blipFill>
          <a:blip r:embed="rId4"/>
          <a:stretch>
            <a:fillRect/>
          </a:stretch>
        </p:blipFill>
        <p:spPr>
          <a:xfrm>
            <a:off x="228600" y="304800"/>
            <a:ext cx="1905000" cy="1428750"/>
          </a:xfrm>
          <a:prstGeom prst="rect">
            <a:avLst/>
          </a:prstGeom>
        </p:spPr>
      </p:pic>
      <p:pic>
        <p:nvPicPr>
          <p:cNvPr id="11" name="Picture 10" descr="untitled.png"/>
          <p:cNvPicPr>
            <a:picLocks noChangeAspect="1"/>
          </p:cNvPicPr>
          <p:nvPr/>
        </p:nvPicPr>
        <p:blipFill>
          <a:blip r:embed="rId5"/>
          <a:stretch>
            <a:fillRect/>
          </a:stretch>
        </p:blipFill>
        <p:spPr>
          <a:xfrm>
            <a:off x="5261271" y="3581400"/>
            <a:ext cx="3882730" cy="3048000"/>
          </a:xfrm>
          <a:prstGeom prst="rect">
            <a:avLst/>
          </a:prstGeom>
          <a:noFill/>
        </p:spPr>
      </p:pic>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descr="foreignkey.jpg"/>
          <p:cNvPicPr>
            <a:picLocks noGrp="1" noChangeAspect="1"/>
          </p:cNvPicPr>
          <p:nvPr>
            <p:ph idx="1"/>
          </p:nvPr>
        </p:nvPicPr>
        <p:blipFill>
          <a:blip r:embed="rId2"/>
          <a:stretch>
            <a:fillRect/>
          </a:stretch>
        </p:blipFill>
        <p:spPr>
          <a:xfrm>
            <a:off x="76200" y="76200"/>
            <a:ext cx="9018640" cy="665699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keys-icon.png"/>
          <p:cNvPicPr>
            <a:picLocks noChangeAspect="1"/>
          </p:cNvPicPr>
          <p:nvPr/>
        </p:nvPicPr>
        <p:blipFill>
          <a:blip r:embed="rId3"/>
          <a:stretch>
            <a:fillRect/>
          </a:stretch>
        </p:blipFill>
        <p:spPr>
          <a:xfrm>
            <a:off x="5867400" y="4419600"/>
            <a:ext cx="1625397" cy="162539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Rectangle 5"/>
          <p:cNvSpPr/>
          <p:nvPr/>
        </p:nvSpPr>
        <p:spPr>
          <a:xfrm>
            <a:off x="228600" y="228600"/>
            <a:ext cx="2362200" cy="2895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010400" y="990600"/>
            <a:ext cx="1905000" cy="2362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images4STO16AK.jpg"/>
          <p:cNvPicPr>
            <a:picLocks noChangeAspect="1"/>
          </p:cNvPicPr>
          <p:nvPr/>
        </p:nvPicPr>
        <p:blipFill>
          <a:blip r:embed="rId4"/>
          <a:stretch>
            <a:fillRect/>
          </a:stretch>
        </p:blipFill>
        <p:spPr>
          <a:xfrm>
            <a:off x="533400" y="4953000"/>
            <a:ext cx="1066800" cy="304800"/>
          </a:xfrm>
          <a:prstGeom prst="rect">
            <a:avLst/>
          </a:prstGeom>
        </p:spPr>
      </p:pic>
      <p:pic>
        <p:nvPicPr>
          <p:cNvPr id="12" name="Picture 11" descr="imagesGA994400.jpg"/>
          <p:cNvPicPr>
            <a:picLocks noChangeAspect="1"/>
          </p:cNvPicPr>
          <p:nvPr/>
        </p:nvPicPr>
        <p:blipFill>
          <a:blip r:embed="rId5"/>
          <a:stretch>
            <a:fillRect/>
          </a:stretch>
        </p:blipFill>
        <p:spPr>
          <a:xfrm rot="11884084">
            <a:off x="571418" y="5578768"/>
            <a:ext cx="1004336" cy="1073760"/>
          </a:xfrm>
          <a:prstGeom prst="rect">
            <a:avLst/>
          </a:prstGeom>
        </p:spPr>
      </p:pic>
      <p:sp>
        <p:nvSpPr>
          <p:cNvPr id="13" name="Rectangle 12"/>
          <p:cNvSpPr/>
          <p:nvPr/>
        </p:nvSpPr>
        <p:spPr>
          <a:xfrm>
            <a:off x="228600" y="5867400"/>
            <a:ext cx="1600200" cy="60960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ata222.gif"/>
          <p:cNvPicPr>
            <a:picLocks noGrp="1" noChangeAspect="1"/>
          </p:cNvPicPr>
          <p:nvPr>
            <p:ph idx="1"/>
          </p:nvPr>
        </p:nvPicPr>
        <p:blipFill>
          <a:blip r:embed="rId2"/>
          <a:stretch>
            <a:fillRect/>
          </a:stretch>
        </p:blipFill>
        <p:spPr>
          <a:xfrm>
            <a:off x="1066800" y="152400"/>
            <a:ext cx="7975600" cy="6324600"/>
          </a:xfrm>
        </p:spPr>
      </p:pic>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DBMS.jpg"/>
          <p:cNvPicPr>
            <a:picLocks noGrp="1" noChangeAspect="1"/>
          </p:cNvPicPr>
          <p:nvPr>
            <p:ph idx="1"/>
          </p:nvPr>
        </p:nvPicPr>
        <p:blipFill>
          <a:blip r:embed="rId2"/>
          <a:stretch>
            <a:fillRect/>
          </a:stretch>
        </p:blipFill>
        <p:spPr>
          <a:xfrm>
            <a:off x="304800" y="152400"/>
            <a:ext cx="8534400" cy="6629400"/>
          </a:xfrm>
          <a:prstGeom prst="rect">
            <a:avLst/>
          </a:prstGeom>
          <a:ln w="88900" cap="sq" cmpd="thickThin">
            <a:solidFill>
              <a:srgbClr val="000000"/>
            </a:solidFill>
            <a:prstDash val="solid"/>
            <a:miter lim="800000"/>
          </a:ln>
          <a:effectLst>
            <a:innerShdw blurRad="76200">
              <a:srgbClr val="000000"/>
            </a:innerShdw>
          </a:effectLst>
        </p:spPr>
      </p:pic>
      <p:sp>
        <p:nvSpPr>
          <p:cNvPr id="9" name="Oval 8"/>
          <p:cNvSpPr/>
          <p:nvPr/>
        </p:nvSpPr>
        <p:spPr>
          <a:xfrm>
            <a:off x="4267200" y="4343400"/>
            <a:ext cx="16002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1" name="Oval 10"/>
          <p:cNvSpPr/>
          <p:nvPr/>
        </p:nvSpPr>
        <p:spPr>
          <a:xfrm>
            <a:off x="4038600" y="25146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3" name="Oval 12"/>
          <p:cNvSpPr/>
          <p:nvPr/>
        </p:nvSpPr>
        <p:spPr>
          <a:xfrm>
            <a:off x="4114800" y="5257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4" name="Oval 13"/>
          <p:cNvSpPr/>
          <p:nvPr/>
        </p:nvSpPr>
        <p:spPr>
          <a:xfrm>
            <a:off x="685800" y="48768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5" name="Oval 14"/>
          <p:cNvSpPr/>
          <p:nvPr/>
        </p:nvSpPr>
        <p:spPr>
          <a:xfrm>
            <a:off x="838200" y="2819400"/>
            <a:ext cx="1447800" cy="2286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6" name="Oval 15"/>
          <p:cNvSpPr/>
          <p:nvPr/>
        </p:nvSpPr>
        <p:spPr>
          <a:xfrm>
            <a:off x="6934200" y="2895600"/>
            <a:ext cx="1752600" cy="381000"/>
          </a:xfrm>
          <a:prstGeom prst="ellipse">
            <a:avLst/>
          </a:prstGeom>
          <a:noFill/>
          <a:ln>
            <a:solidFill>
              <a:srgbClr val="FF000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7" name="Oval 16"/>
          <p:cNvSpPr/>
          <p:nvPr/>
        </p:nvSpPr>
        <p:spPr>
          <a:xfrm>
            <a:off x="6781800" y="2209800"/>
            <a:ext cx="18288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8" name="Oval 17"/>
          <p:cNvSpPr/>
          <p:nvPr/>
        </p:nvSpPr>
        <p:spPr>
          <a:xfrm>
            <a:off x="6781800" y="47244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19" name="Oval 18"/>
          <p:cNvSpPr/>
          <p:nvPr/>
        </p:nvSpPr>
        <p:spPr>
          <a:xfrm>
            <a:off x="4191000" y="38862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0" name="Oval 19"/>
          <p:cNvSpPr/>
          <p:nvPr/>
        </p:nvSpPr>
        <p:spPr>
          <a:xfrm>
            <a:off x="4038600" y="1828800"/>
            <a:ext cx="1676400" cy="3810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1" name="Oval 20"/>
          <p:cNvSpPr/>
          <p:nvPr/>
        </p:nvSpPr>
        <p:spPr>
          <a:xfrm>
            <a:off x="762000" y="1905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2" name="Oval 21"/>
          <p:cNvSpPr/>
          <p:nvPr/>
        </p:nvSpPr>
        <p:spPr>
          <a:xfrm>
            <a:off x="685800" y="44196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3" name="Oval 22"/>
          <p:cNvSpPr/>
          <p:nvPr/>
        </p:nvSpPr>
        <p:spPr>
          <a:xfrm>
            <a:off x="457200" y="6096000"/>
            <a:ext cx="1447800" cy="228600"/>
          </a:xfrm>
          <a:prstGeom prst="ellipse">
            <a:avLst/>
          </a:prstGeom>
          <a:noFill/>
          <a:ln>
            <a:solidFill>
              <a:srgbClr val="00B050"/>
            </a:solidFill>
          </a:ln>
        </p:spPr>
        <p:style>
          <a:lnRef idx="2">
            <a:schemeClr val="accent4"/>
          </a:lnRef>
          <a:fillRef idx="1">
            <a:schemeClr val="lt1"/>
          </a:fillRef>
          <a:effectRef idx="0">
            <a:schemeClr val="accent4"/>
          </a:effectRef>
          <a:fontRef idx="minor">
            <a:schemeClr val="dk1"/>
          </a:fontRef>
        </p:style>
        <p:txBody>
          <a:bodyPr rtlCol="0" anchor="ctr"/>
          <a:lstStyle/>
          <a:p>
            <a:pPr algn="ctr"/>
            <a:endParaRPr lang="en-US"/>
          </a:p>
        </p:txBody>
      </p:sp>
      <p:sp>
        <p:nvSpPr>
          <p:cNvPr id="24" name="Rectangle 23"/>
          <p:cNvSpPr/>
          <p:nvPr/>
        </p:nvSpPr>
        <p:spPr>
          <a:xfrm>
            <a:off x="6324600" y="38100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3276600" y="1371600"/>
            <a:ext cx="3048000" cy="1981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57200" y="1371600"/>
            <a:ext cx="2438400" cy="2286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81000" y="3962400"/>
            <a:ext cx="2133600" cy="1524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381000" y="5638800"/>
            <a:ext cx="21336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9" presetClass="exit" presetSubtype="0" fill="hold" grpId="0" nodeType="clickEffect">
                                  <p:stCondLst>
                                    <p:cond delay="0"/>
                                  </p:stCondLst>
                                  <p:childTnLst>
                                    <p:animEffect transition="out" filter="dissolve">
                                      <p:cBhvr>
                                        <p:cTn id="11" dur="500"/>
                                        <p:tgtEl>
                                          <p:spTgt spid="25"/>
                                        </p:tgtEl>
                                      </p:cBhvr>
                                    </p:animEffect>
                                    <p:set>
                                      <p:cBhvr>
                                        <p:cTn id="12" dur="1" fill="hold">
                                          <p:stCondLst>
                                            <p:cond delay="499"/>
                                          </p:stCondLst>
                                        </p:cTn>
                                        <p:tgtEl>
                                          <p:spTgt spid="2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26"/>
                                        </p:tgtEl>
                                      </p:cBhvr>
                                    </p:animEffect>
                                    <p:set>
                                      <p:cBhvr>
                                        <p:cTn id="17" dur="1" fill="hold">
                                          <p:stCondLst>
                                            <p:cond delay="499"/>
                                          </p:stCondLst>
                                        </p:cTn>
                                        <p:tgtEl>
                                          <p:spTgt spid="2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grpId="0" nodeType="clickEffect">
                                  <p:stCondLst>
                                    <p:cond delay="0"/>
                                  </p:stCondLst>
                                  <p:childTnLst>
                                    <p:anim calcmode="lin" valueType="num">
                                      <p:cBhvr additive="base">
                                        <p:cTn id="21" dur="500"/>
                                        <p:tgtEl>
                                          <p:spTgt spid="27"/>
                                        </p:tgtEl>
                                        <p:attrNameLst>
                                          <p:attrName>ppt_x</p:attrName>
                                        </p:attrNameLst>
                                      </p:cBhvr>
                                      <p:tavLst>
                                        <p:tav tm="0">
                                          <p:val>
                                            <p:strVal val="ppt_x"/>
                                          </p:val>
                                        </p:tav>
                                        <p:tav tm="100000">
                                          <p:val>
                                            <p:strVal val="ppt_x"/>
                                          </p:val>
                                        </p:tav>
                                      </p:tavLst>
                                    </p:anim>
                                    <p:anim calcmode="lin" valueType="num">
                                      <p:cBhvr additive="base">
                                        <p:cTn id="22" dur="500"/>
                                        <p:tgtEl>
                                          <p:spTgt spid="27"/>
                                        </p:tgtEl>
                                        <p:attrNameLst>
                                          <p:attrName>ppt_y</p:attrName>
                                        </p:attrNameLst>
                                      </p:cBhvr>
                                      <p:tavLst>
                                        <p:tav tm="0">
                                          <p:val>
                                            <p:strVal val="ppt_y"/>
                                          </p:val>
                                        </p:tav>
                                        <p:tav tm="100000">
                                          <p:val>
                                            <p:strVal val="1+ppt_h/2"/>
                                          </p:val>
                                        </p:tav>
                                      </p:tavLst>
                                    </p:anim>
                                    <p:set>
                                      <p:cBhvr>
                                        <p:cTn id="23" dur="1" fill="hold">
                                          <p:stCondLst>
                                            <p:cond delay="499"/>
                                          </p:stCondLst>
                                        </p:cTn>
                                        <p:tgtEl>
                                          <p:spTgt spid="27"/>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2" presetClass="exit" presetSubtype="4" fill="hold" grpId="0" nodeType="clickEffect">
                                  <p:stCondLst>
                                    <p:cond delay="0"/>
                                  </p:stCondLst>
                                  <p:childTnLst>
                                    <p:anim calcmode="lin" valueType="num">
                                      <p:cBhvr additive="base">
                                        <p:cTn id="27" dur="500"/>
                                        <p:tgtEl>
                                          <p:spTgt spid="28"/>
                                        </p:tgtEl>
                                        <p:attrNameLst>
                                          <p:attrName>ppt_x</p:attrName>
                                        </p:attrNameLst>
                                      </p:cBhvr>
                                      <p:tavLst>
                                        <p:tav tm="0">
                                          <p:val>
                                            <p:strVal val="ppt_x"/>
                                          </p:val>
                                        </p:tav>
                                        <p:tav tm="100000">
                                          <p:val>
                                            <p:strVal val="ppt_x"/>
                                          </p:val>
                                        </p:tav>
                                      </p:tavLst>
                                    </p:anim>
                                    <p:anim calcmode="lin" valueType="num">
                                      <p:cBhvr additive="base">
                                        <p:cTn id="28" dur="500"/>
                                        <p:tgtEl>
                                          <p:spTgt spid="28"/>
                                        </p:tgtEl>
                                        <p:attrNameLst>
                                          <p:attrName>ppt_y</p:attrName>
                                        </p:attrNameLst>
                                      </p:cBhvr>
                                      <p:tavLst>
                                        <p:tav tm="0">
                                          <p:val>
                                            <p:strVal val="ppt_y"/>
                                          </p:val>
                                        </p:tav>
                                        <p:tav tm="100000">
                                          <p:val>
                                            <p:strVal val="1+ppt_h/2"/>
                                          </p:val>
                                        </p:tav>
                                      </p:tavLst>
                                    </p:anim>
                                    <p:set>
                                      <p:cBhvr>
                                        <p:cTn id="29" dur="1" fill="hold">
                                          <p:stCondLst>
                                            <p:cond delay="499"/>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lnSpcReduction="10000"/>
          </a:bodyPr>
          <a:lstStyle/>
          <a:p>
            <a:r>
              <a:rPr lang="en-US" b="1" dirty="0" smtClean="0"/>
              <a:t>Syntax:</a:t>
            </a:r>
            <a:r>
              <a:rPr lang="en-US" dirty="0" smtClean="0"/>
              <a:t> (noun)the arrangement of words and phrases to create well-formed sentences in a language.</a:t>
            </a:r>
          </a:p>
          <a:p>
            <a:r>
              <a:rPr lang="en-US" dirty="0" smtClean="0"/>
              <a:t>A </a:t>
            </a:r>
            <a:r>
              <a:rPr lang="en-US" b="1" dirty="0" smtClean="0"/>
              <a:t>clause</a:t>
            </a:r>
            <a:r>
              <a:rPr lang="en-US" dirty="0" smtClean="0"/>
              <a:t> is a group of related words containing a subject that tells readers what the sentence is about, and a verb that tells readers what the subject is doing.</a:t>
            </a:r>
          </a:p>
          <a:p>
            <a:r>
              <a:rPr lang="en-US" b="1" dirty="0" smtClean="0"/>
              <a:t>Operator</a:t>
            </a:r>
            <a:r>
              <a:rPr lang="en-US" dirty="0" smtClean="0"/>
              <a:t>: a person who operates equipment or a machine</a:t>
            </a: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SQL Syntax</a:t>
            </a:r>
            <a:endParaRPr lang="en-US" sz="2400" dirty="0">
              <a:solidFill>
                <a:srgbClr val="FF0000"/>
              </a:solidFill>
            </a:endParaRPr>
          </a:p>
        </p:txBody>
      </p:sp>
      <p:sp>
        <p:nvSpPr>
          <p:cNvPr id="3" name="Content Placeholder 2"/>
          <p:cNvSpPr>
            <a:spLocks noGrp="1"/>
          </p:cNvSpPr>
          <p:nvPr>
            <p:ph idx="1"/>
          </p:nvPr>
        </p:nvSpPr>
        <p:spPr>
          <a:xfrm>
            <a:off x="1066800" y="1447800"/>
            <a:ext cx="8077200" cy="4800600"/>
          </a:xfrm>
          <a:noFill/>
          <a:ln>
            <a:noFill/>
          </a:ln>
        </p:spPr>
        <p:style>
          <a:lnRef idx="3">
            <a:schemeClr val="lt1"/>
          </a:lnRef>
          <a:fillRef idx="1">
            <a:schemeClr val="dk1"/>
          </a:fillRef>
          <a:effectRef idx="1">
            <a:schemeClr val="dk1"/>
          </a:effectRef>
          <a:fontRef idx="minor">
            <a:schemeClr val="lt1"/>
          </a:fontRef>
        </p:style>
        <p:txBody>
          <a:bodyPr>
            <a:normAutofit/>
          </a:bodyPr>
          <a:lstStyle/>
          <a:p>
            <a:r>
              <a:rPr lang="en-US" dirty="0" smtClean="0">
                <a:solidFill>
                  <a:schemeClr val="tx1"/>
                </a:solidFill>
              </a:rPr>
              <a:t>SQL is NOT case sensitive: </a:t>
            </a:r>
          </a:p>
          <a:p>
            <a:endParaRPr lang="en-US" dirty="0" smtClean="0">
              <a:solidFill>
                <a:schemeClr val="tx1"/>
              </a:solidFill>
            </a:endParaRPr>
          </a:p>
          <a:p>
            <a:pPr>
              <a:buClr>
                <a:srgbClr val="FF0000"/>
              </a:buClr>
              <a:buSzPct val="100000"/>
              <a:buFont typeface="Wingdings" pitchFamily="2" charset="2"/>
              <a:buChar char="Ø"/>
            </a:pPr>
            <a:r>
              <a:rPr lang="en-US" dirty="0" smtClean="0">
                <a:solidFill>
                  <a:schemeClr val="tx1"/>
                </a:solidFill>
              </a:rPr>
              <a:t>SELECT              </a:t>
            </a:r>
            <a:r>
              <a:rPr lang="en-US" dirty="0" err="1" smtClean="0">
                <a:solidFill>
                  <a:schemeClr val="tx1"/>
                </a:solidFill>
              </a:rPr>
              <a:t>select</a:t>
            </a:r>
            <a:r>
              <a:rPr lang="en-US" dirty="0" smtClean="0">
                <a:solidFill>
                  <a:schemeClr val="tx1"/>
                </a:solidFill>
              </a:rPr>
              <a:t>;</a:t>
            </a:r>
          </a:p>
          <a:p>
            <a:pPr>
              <a:buClr>
                <a:srgbClr val="FF0000"/>
              </a:buClr>
              <a:buSzPct val="100000"/>
              <a:buFont typeface="Wingdings" pitchFamily="2" charset="2"/>
              <a:buChar char="Ø"/>
            </a:pPr>
            <a:r>
              <a:rPr lang="en-US" dirty="0" smtClean="0">
                <a:solidFill>
                  <a:schemeClr val="tx1"/>
                </a:solidFill>
              </a:rPr>
              <a:t>FROM                 </a:t>
            </a:r>
            <a:r>
              <a:rPr lang="en-US" dirty="0" err="1" smtClean="0">
                <a:solidFill>
                  <a:schemeClr val="tx1"/>
                </a:solidFill>
              </a:rPr>
              <a:t>from</a:t>
            </a:r>
            <a:r>
              <a:rPr lang="en-US" dirty="0" smtClean="0">
                <a:solidFill>
                  <a:schemeClr val="tx1"/>
                </a:solidFill>
              </a:rPr>
              <a:t>;</a:t>
            </a:r>
          </a:p>
          <a:p>
            <a:pPr marL="365760" lvl="1" indent="-283464">
              <a:spcBef>
                <a:spcPts val="600"/>
              </a:spcBef>
              <a:buSzPct val="80000"/>
              <a:buNone/>
            </a:pPr>
            <a:endParaRPr lang="en-US" sz="1800" dirty="0" smtClean="0">
              <a:solidFill>
                <a:schemeClr val="tx1"/>
              </a:solidFill>
            </a:endParaRPr>
          </a:p>
          <a:p>
            <a:pPr marL="365760" lvl="1" indent="-283464">
              <a:spcBef>
                <a:spcPts val="600"/>
              </a:spcBef>
              <a:buSzPct val="80000"/>
              <a:buNone/>
            </a:pPr>
            <a:endParaRPr lang="en-US" sz="1800" dirty="0">
              <a:solidFill>
                <a:schemeClr val="tx1"/>
              </a:solidFill>
            </a:endParaRPr>
          </a:p>
          <a:p>
            <a:pPr marL="365760" lvl="1" indent="-283464">
              <a:spcBef>
                <a:spcPts val="600"/>
              </a:spcBef>
              <a:buSzPct val="80000"/>
              <a:buNone/>
            </a:pPr>
            <a:r>
              <a:rPr lang="en-US" sz="1800" dirty="0" smtClean="0">
                <a:solidFill>
                  <a:schemeClr val="tx1"/>
                </a:solidFill>
              </a:rPr>
              <a:t>		SELECT </a:t>
            </a:r>
            <a:r>
              <a:rPr lang="en-US" sz="1800" dirty="0">
                <a:solidFill>
                  <a:schemeClr val="tx1"/>
                </a:solidFill>
              </a:rPr>
              <a:t>* FROM </a:t>
            </a:r>
            <a:r>
              <a:rPr lang="en-US" sz="1800" i="1" dirty="0" err="1">
                <a:solidFill>
                  <a:schemeClr val="tx1"/>
                </a:solidFill>
              </a:rPr>
              <a:t>table_name</a:t>
            </a:r>
            <a:r>
              <a:rPr lang="en-US" sz="1600" dirty="0">
                <a:solidFill>
                  <a:schemeClr val="tx1"/>
                </a:solidFill>
              </a:rPr>
              <a:t>;</a:t>
            </a:r>
            <a:endParaRPr lang="en-US" sz="2000" dirty="0">
              <a:solidFill>
                <a:schemeClr val="tx1"/>
              </a:solidFill>
            </a:endParaRPr>
          </a:p>
          <a:p>
            <a:pPr>
              <a:buNone/>
            </a:pPr>
            <a:endParaRPr lang="en-US" sz="2800" dirty="0" smtClean="0">
              <a:solidFill>
                <a:schemeClr val="tx1"/>
              </a:solidFill>
            </a:endParaRPr>
          </a:p>
          <a:p>
            <a:r>
              <a:rPr lang="en-US" sz="2800" dirty="0" smtClean="0">
                <a:solidFill>
                  <a:schemeClr val="tx1"/>
                </a:solidFill>
              </a:rPr>
              <a:t>Some database systems require a SEMICOLON at the end of each SQL statement.</a:t>
            </a:r>
          </a:p>
        </p:txBody>
      </p:sp>
      <p:sp>
        <p:nvSpPr>
          <p:cNvPr id="4" name="Equal 3"/>
          <p:cNvSpPr/>
          <p:nvPr/>
        </p:nvSpPr>
        <p:spPr>
          <a:xfrm>
            <a:off x="3102429" y="2690019"/>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Equal 4"/>
          <p:cNvSpPr/>
          <p:nvPr/>
        </p:nvSpPr>
        <p:spPr>
          <a:xfrm>
            <a:off x="3124200" y="3276600"/>
            <a:ext cx="990600" cy="381000"/>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SQL Syntax </a:t>
            </a:r>
            <a:endParaRPr lang="en-US" dirty="0"/>
          </a:p>
        </p:txBody>
      </p:sp>
      <p:sp>
        <p:nvSpPr>
          <p:cNvPr id="3" name="Content Placeholder 2"/>
          <p:cNvSpPr>
            <a:spLocks noGrp="1"/>
          </p:cNvSpPr>
          <p:nvPr>
            <p:ph idx="1"/>
          </p:nvPr>
        </p:nvSpPr>
        <p:spPr>
          <a:xfrm>
            <a:off x="914400" y="1447800"/>
            <a:ext cx="8229600" cy="4800600"/>
          </a:xfrm>
        </p:spPr>
        <p:txBody>
          <a:bodyPr>
            <a:normAutofit/>
          </a:bodyPr>
          <a:lstStyle/>
          <a:p>
            <a:r>
              <a:rPr lang="en-US" sz="2400" dirty="0" smtClean="0">
                <a:solidFill>
                  <a:srgbClr val="FF0000"/>
                </a:solidFill>
                <a:latin typeface="Arial" pitchFamily="34" charset="0"/>
                <a:cs typeface="Arial" pitchFamily="34" charset="0"/>
              </a:rPr>
              <a:t>Select used to </a:t>
            </a:r>
            <a:r>
              <a:rPr lang="en-US" sz="2400" dirty="0" smtClean="0">
                <a:solidFill>
                  <a:srgbClr val="00B050"/>
                </a:solidFill>
                <a:latin typeface="Arial" pitchFamily="34" charset="0"/>
                <a:cs typeface="Arial" pitchFamily="34" charset="0"/>
              </a:rPr>
              <a:t>select column </a:t>
            </a:r>
            <a:r>
              <a:rPr lang="en-US" sz="2400" dirty="0" smtClean="0">
                <a:solidFill>
                  <a:srgbClr val="FF0000"/>
                </a:solidFill>
                <a:latin typeface="Arial" pitchFamily="34" charset="0"/>
                <a:cs typeface="Arial" pitchFamily="34" charset="0"/>
              </a:rPr>
              <a:t>of any Table</a:t>
            </a:r>
          </a:p>
          <a:p>
            <a:r>
              <a:rPr lang="en-US" sz="2000" b="1" dirty="0" smtClean="0">
                <a:latin typeface="Arial" pitchFamily="34" charset="0"/>
                <a:cs typeface="Arial" pitchFamily="34" charset="0"/>
              </a:rPr>
              <a:t>Select All column= SELECT *</a:t>
            </a:r>
          </a:p>
          <a:p>
            <a:r>
              <a:rPr lang="en-US" sz="2000" b="1" dirty="0" smtClean="0">
                <a:latin typeface="Arial" pitchFamily="34" charset="0"/>
                <a:cs typeface="Arial" pitchFamily="34" charset="0"/>
              </a:rPr>
              <a:t>Select specific column= SELECT </a:t>
            </a:r>
            <a:r>
              <a:rPr lang="en-US" sz="2000" dirty="0" smtClean="0">
                <a:solidFill>
                  <a:srgbClr val="00B050"/>
                </a:solidFill>
                <a:latin typeface="Arial" pitchFamily="34" charset="0"/>
                <a:cs typeface="Arial" pitchFamily="34" charset="0"/>
              </a:rPr>
              <a:t>column_name1,column_name </a:t>
            </a:r>
            <a:r>
              <a:rPr lang="en-US" sz="2000" dirty="0">
                <a:solidFill>
                  <a:srgbClr val="00B050"/>
                </a:solidFill>
                <a:latin typeface="Arial" pitchFamily="34" charset="0"/>
                <a:cs typeface="Arial" pitchFamily="34" charset="0"/>
              </a:rPr>
              <a:t>2</a:t>
            </a:r>
          </a:p>
          <a:p>
            <a:endParaRPr lang="en-US" sz="2000" dirty="0" smtClean="0">
              <a:latin typeface="Arial" pitchFamily="34" charset="0"/>
              <a:cs typeface="Arial" pitchFamily="34" charset="0"/>
            </a:endParaRPr>
          </a:p>
          <a:p>
            <a:r>
              <a:rPr lang="en-US" sz="2000" dirty="0" smtClean="0">
                <a:latin typeface="Arial" pitchFamily="34" charset="0"/>
                <a:cs typeface="Arial" pitchFamily="34" charset="0"/>
              </a:rPr>
              <a:t>DISTINCT </a:t>
            </a:r>
            <a:r>
              <a:rPr lang="en-US" sz="2000" dirty="0">
                <a:latin typeface="Arial" pitchFamily="34" charset="0"/>
                <a:cs typeface="Arial" pitchFamily="34" charset="0"/>
              </a:rPr>
              <a:t>=remove all duplicate </a:t>
            </a:r>
            <a:r>
              <a:rPr lang="en-US" sz="2000" dirty="0" smtClean="0">
                <a:latin typeface="Arial" pitchFamily="34" charset="0"/>
                <a:cs typeface="Arial" pitchFamily="34" charset="0"/>
              </a:rPr>
              <a:t>value</a:t>
            </a:r>
            <a:endParaRPr lang="en-US" sz="2000" b="1" dirty="0" smtClean="0">
              <a:latin typeface="Arial" pitchFamily="34" charset="0"/>
              <a:cs typeface="Arial" pitchFamily="34" charset="0"/>
            </a:endParaRPr>
          </a:p>
          <a:p>
            <a:r>
              <a:rPr lang="en-US" sz="2000" b="1" dirty="0" smtClean="0">
                <a:latin typeface="Arial" pitchFamily="34" charset="0"/>
                <a:cs typeface="Arial" pitchFamily="34" charset="0"/>
              </a:rPr>
              <a:t>SELECT  </a:t>
            </a:r>
            <a:r>
              <a:rPr lang="en-US" sz="2000" dirty="0" smtClean="0">
                <a:latin typeface="Arial" pitchFamily="34" charset="0"/>
                <a:cs typeface="Arial" pitchFamily="34" charset="0"/>
              </a:rPr>
              <a:t>DISTINCT(</a:t>
            </a:r>
            <a:r>
              <a:rPr lang="en-US" sz="2000" dirty="0" smtClean="0">
                <a:solidFill>
                  <a:srgbClr val="00B050"/>
                </a:solidFill>
                <a:latin typeface="Arial" pitchFamily="34" charset="0"/>
                <a:cs typeface="Arial" pitchFamily="34" charset="0"/>
              </a:rPr>
              <a:t>column_name1)</a:t>
            </a:r>
          </a:p>
          <a:p>
            <a:pPr lvl="1"/>
            <a:r>
              <a:rPr lang="en-US" sz="1600" dirty="0" smtClean="0">
                <a:latin typeface="Arial" pitchFamily="34" charset="0"/>
                <a:cs typeface="Arial" pitchFamily="34" charset="0"/>
              </a:rPr>
              <a:t>Select distinct </a:t>
            </a:r>
            <a:r>
              <a:rPr lang="en-US" sz="1600" dirty="0" err="1" smtClean="0">
                <a:solidFill>
                  <a:srgbClr val="00B050"/>
                </a:solidFill>
                <a:latin typeface="Arial" pitchFamily="34" charset="0"/>
                <a:cs typeface="Arial" pitchFamily="34" charset="0"/>
              </a:rPr>
              <a:t>column_name</a:t>
            </a:r>
            <a:endParaRPr lang="en-US" sz="1600" dirty="0" smtClean="0">
              <a:solidFill>
                <a:srgbClr val="00B050"/>
              </a:solidFill>
              <a:latin typeface="Arial" pitchFamily="34" charset="0"/>
              <a:cs typeface="Arial" pitchFamily="34" charset="0"/>
            </a:endParaRPr>
          </a:p>
          <a:p>
            <a:pPr lvl="1"/>
            <a:r>
              <a:rPr lang="en-US" sz="1600" dirty="0" smtClean="0">
                <a:latin typeface="Arial" pitchFamily="34" charset="0"/>
                <a:cs typeface="Arial" pitchFamily="34" charset="0"/>
              </a:rPr>
              <a:t>From </a:t>
            </a:r>
            <a:r>
              <a:rPr lang="en-US" sz="1600" dirty="0" err="1" smtClean="0">
                <a:solidFill>
                  <a:srgbClr val="00B050"/>
                </a:solidFill>
                <a:latin typeface="Arial" pitchFamily="34" charset="0"/>
                <a:cs typeface="Arial" pitchFamily="34" charset="0"/>
              </a:rPr>
              <a:t>Table_name</a:t>
            </a:r>
            <a:endParaRPr lang="en-US" sz="1600" dirty="0" smtClean="0">
              <a:solidFill>
                <a:srgbClr val="00B050"/>
              </a:solidFill>
              <a:latin typeface="Arial" pitchFamily="34" charset="0"/>
              <a:cs typeface="Arial" pitchFamily="34" charset="0"/>
            </a:endParaRPr>
          </a:p>
          <a:p>
            <a:endParaRPr lang="en-US" sz="2400" dirty="0" smtClean="0">
              <a:solidFill>
                <a:srgbClr val="FF0000"/>
              </a:solidFill>
              <a:latin typeface="Arial" pitchFamily="34" charset="0"/>
              <a:cs typeface="Arial" pitchFamily="34" charset="0"/>
            </a:endParaRPr>
          </a:p>
          <a:p>
            <a:r>
              <a:rPr lang="en-US" sz="2400" dirty="0" smtClean="0">
                <a:solidFill>
                  <a:srgbClr val="FF0000"/>
                </a:solidFill>
                <a:latin typeface="Arial" pitchFamily="34" charset="0"/>
                <a:cs typeface="Arial" pitchFamily="34" charset="0"/>
              </a:rPr>
              <a:t>from?</a:t>
            </a:r>
          </a:p>
          <a:p>
            <a:r>
              <a:rPr lang="en-US" sz="2400" b="1" dirty="0" smtClean="0">
                <a:latin typeface="Arial" pitchFamily="34" charset="0"/>
                <a:cs typeface="Arial" pitchFamily="34" charset="0"/>
              </a:rPr>
              <a:t>FROM </a:t>
            </a:r>
            <a:r>
              <a:rPr lang="en-US" sz="2400" dirty="0" smtClean="0">
                <a:solidFill>
                  <a:srgbClr val="FF0000"/>
                </a:solidFill>
                <a:latin typeface="Arial" pitchFamily="34" charset="0"/>
                <a:cs typeface="Arial" pitchFamily="34" charset="0"/>
              </a:rPr>
              <a:t>   </a:t>
            </a:r>
            <a:r>
              <a:rPr lang="en-US" sz="2400" dirty="0" smtClean="0">
                <a:solidFill>
                  <a:srgbClr val="00B050"/>
                </a:solidFill>
                <a:latin typeface="Arial" pitchFamily="34" charset="0"/>
                <a:cs typeface="Arial" pitchFamily="34" charset="0"/>
              </a:rPr>
              <a:t>table_name</a:t>
            </a:r>
          </a:p>
          <a:p>
            <a:endParaRPr lang="en-US" sz="2400" b="1" u="sng" dirty="0" smtClean="0">
              <a:solidFill>
                <a:srgbClr val="0070C0"/>
              </a:solidFill>
              <a:latin typeface="Arial" pitchFamily="34" charset="0"/>
              <a:cs typeface="Arial" pitchFamily="34" charset="0"/>
            </a:endParaRPr>
          </a:p>
        </p:txBody>
      </p:sp>
    </p:spTree>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r>
              <a:rPr lang="en-US" sz="2400" dirty="0" smtClean="0">
                <a:latin typeface="Arial" pitchFamily="34" charset="0"/>
                <a:cs typeface="Arial" pitchFamily="34" charset="0"/>
              </a:rPr>
              <a:t>WHERE</a:t>
            </a:r>
            <a:r>
              <a:rPr lang="en-US" sz="2400" dirty="0" smtClean="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condition </a:t>
            </a:r>
            <a:r>
              <a:rPr lang="en-US" sz="2000" dirty="0">
                <a:latin typeface="Arial" pitchFamily="34" charset="0"/>
                <a:cs typeface="Arial" pitchFamily="34" charset="0"/>
              </a:rPr>
              <a:t>[</a:t>
            </a:r>
            <a:r>
              <a:rPr lang="en-US" sz="2000" dirty="0">
                <a:latin typeface="Tahoma" pitchFamily="34" charset="0"/>
                <a:ea typeface="Calibri" pitchFamily="34" charset="0"/>
                <a:cs typeface="Tahoma" pitchFamily="34" charset="0"/>
              </a:rPr>
              <a:t>eliminate unwanted row=filters data</a:t>
            </a:r>
            <a:r>
              <a:rPr lang="en-US" sz="2000" dirty="0" smtClean="0">
                <a:latin typeface="Tahoma" pitchFamily="34" charset="0"/>
                <a:ea typeface="Calibri" pitchFamily="34" charset="0"/>
                <a:cs typeface="Tahoma" pitchFamily="34" charset="0"/>
              </a:rPr>
              <a:t>]</a:t>
            </a:r>
          </a:p>
          <a:p>
            <a:endParaRPr lang="en-US" sz="2000" dirty="0">
              <a:solidFill>
                <a:srgbClr val="00B050"/>
              </a:solidFill>
              <a:latin typeface="Arial" pitchFamily="34" charset="0"/>
              <a:cs typeface="Arial" pitchFamily="34" charset="0"/>
            </a:endParaRPr>
          </a:p>
          <a:p>
            <a:r>
              <a:rPr lang="en-US" sz="2400" dirty="0">
                <a:latin typeface="Arial" pitchFamily="34" charset="0"/>
                <a:cs typeface="Arial" pitchFamily="34" charset="0"/>
              </a:rPr>
              <a:t>ORDER</a:t>
            </a:r>
            <a:r>
              <a:rPr lang="en-US" sz="2400" dirty="0">
                <a:solidFill>
                  <a:srgbClr val="FF0000"/>
                </a:solidFill>
                <a:latin typeface="Arial" pitchFamily="34" charset="0"/>
                <a:cs typeface="Arial" pitchFamily="34" charset="0"/>
              </a:rPr>
              <a:t>  </a:t>
            </a:r>
            <a:r>
              <a:rPr lang="en-US" sz="2400" dirty="0">
                <a:solidFill>
                  <a:srgbClr val="00B050"/>
                </a:solidFill>
                <a:latin typeface="Arial" pitchFamily="34" charset="0"/>
                <a:cs typeface="Arial" pitchFamily="34" charset="0"/>
              </a:rPr>
              <a:t>des/</a:t>
            </a:r>
            <a:r>
              <a:rPr lang="en-US" sz="2400" dirty="0" err="1">
                <a:solidFill>
                  <a:srgbClr val="00B050"/>
                </a:solidFill>
                <a:latin typeface="Arial" pitchFamily="34" charset="0"/>
                <a:cs typeface="Arial" pitchFamily="34" charset="0"/>
              </a:rPr>
              <a:t>asd</a:t>
            </a:r>
            <a:r>
              <a:rPr lang="en-US" sz="2400" dirty="0">
                <a:solidFill>
                  <a:srgbClr val="00B050"/>
                </a:solidFill>
                <a:latin typeface="Arial" pitchFamily="34" charset="0"/>
                <a:cs typeface="Arial" pitchFamily="34" charset="0"/>
              </a:rPr>
              <a:t>  </a:t>
            </a:r>
            <a:r>
              <a:rPr lang="en-US" sz="2400" dirty="0">
                <a:latin typeface="Arial" pitchFamily="34" charset="0"/>
                <a:cs typeface="Arial" pitchFamily="34" charset="0"/>
              </a:rPr>
              <a:t>[arrange the column]- </a:t>
            </a:r>
          </a:p>
          <a:p>
            <a:pPr lvl="1"/>
            <a:r>
              <a:rPr lang="en-US" sz="2000" dirty="0">
                <a:latin typeface="Arial" pitchFamily="34" charset="0"/>
                <a:cs typeface="Arial" pitchFamily="34" charset="0"/>
              </a:rPr>
              <a:t>by default always come with ASD if nothing mention.</a:t>
            </a:r>
          </a:p>
          <a:p>
            <a:pPr lvl="1"/>
            <a:r>
              <a:rPr lang="en-US" sz="2000" dirty="0">
                <a:latin typeface="Arial" pitchFamily="34" charset="0"/>
                <a:cs typeface="Arial" pitchFamily="34" charset="0"/>
              </a:rPr>
              <a:t>but des have to write des.</a:t>
            </a:r>
          </a:p>
          <a:p>
            <a:endParaRPr lang="en-US" dirty="0"/>
          </a:p>
        </p:txBody>
      </p:sp>
    </p:spTree>
    <p:extLst>
      <p:ext uri="{BB962C8B-B14F-4D97-AF65-F5344CB8AC3E}">
        <p14:creationId xmlns:p14="http://schemas.microsoft.com/office/powerpoint/2010/main" val="314081271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Interview Question?</a:t>
            </a:r>
            <a:endParaRPr lang="en-US" dirty="0"/>
          </a:p>
        </p:txBody>
      </p:sp>
      <p:sp>
        <p:nvSpPr>
          <p:cNvPr id="3" name="Content Placeholder 2"/>
          <p:cNvSpPr>
            <a:spLocks noGrp="1"/>
          </p:cNvSpPr>
          <p:nvPr>
            <p:ph idx="1"/>
          </p:nvPr>
        </p:nvSpPr>
        <p:spPr/>
        <p:txBody>
          <a:bodyPr/>
          <a:lstStyle/>
          <a:p>
            <a:r>
              <a:rPr lang="en-US" dirty="0" smtClean="0"/>
              <a:t>How to filter data from database?</a:t>
            </a:r>
            <a:endParaRPr lang="en-US" dirty="0"/>
          </a:p>
        </p:txBody>
      </p:sp>
    </p:spTree>
    <p:extLst>
      <p:ext uri="{BB962C8B-B14F-4D97-AF65-F5344CB8AC3E}">
        <p14:creationId xmlns:p14="http://schemas.microsoft.com/office/powerpoint/2010/main" val="251332846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371600" y="2514600"/>
            <a:ext cx="7498080" cy="1143000"/>
          </a:xfrm>
        </p:spPr>
        <p:style>
          <a:lnRef idx="2">
            <a:schemeClr val="dk1">
              <a:shade val="50000"/>
            </a:schemeClr>
          </a:lnRef>
          <a:fillRef idx="1">
            <a:schemeClr val="dk1"/>
          </a:fillRef>
          <a:effectRef idx="0">
            <a:schemeClr val="dk1"/>
          </a:effectRef>
          <a:fontRef idx="minor">
            <a:schemeClr val="lt1"/>
          </a:fontRef>
        </p:style>
        <p:txBody>
          <a:bodyPr/>
          <a:lstStyle/>
          <a:p>
            <a:r>
              <a:rPr lang="en-US" dirty="0" smtClean="0">
                <a:solidFill>
                  <a:schemeClr val="bg1"/>
                </a:solidFill>
                <a:effectLst/>
              </a:rPr>
              <a:t>Lets get start with Queries</a:t>
            </a:r>
            <a:endParaRPr lang="en-US" dirty="0">
              <a:solidFill>
                <a:schemeClr val="bg1"/>
              </a:solidFill>
              <a:effectLst/>
            </a:endParaRPr>
          </a:p>
        </p:txBody>
      </p:sp>
    </p:spTree>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SELECT &amp; FROM clauses</a:t>
            </a:r>
            <a:endParaRPr lang="en-US" dirty="0"/>
          </a:p>
        </p:txBody>
      </p:sp>
      <p:sp>
        <p:nvSpPr>
          <p:cNvPr id="4" name="Content Placeholder 3"/>
          <p:cNvSpPr>
            <a:spLocks noGrp="1"/>
          </p:cNvSpPr>
          <p:nvPr>
            <p:ph idx="1"/>
          </p:nvPr>
        </p:nvSpPr>
        <p:spPr/>
        <p:txBody>
          <a:bodyPr>
            <a:normAutofit/>
          </a:bodyPr>
          <a:lstStyle/>
          <a:p>
            <a:r>
              <a:rPr lang="en-US" sz="2800" dirty="0" smtClean="0">
                <a:solidFill>
                  <a:srgbClr val="FF0000"/>
                </a:solidFill>
              </a:rPr>
              <a:t>Select all the columns </a:t>
            </a:r>
            <a:r>
              <a:rPr lang="en-US" sz="2400" dirty="0" smtClean="0">
                <a:solidFill>
                  <a:srgbClr val="FF0000"/>
                </a:solidFill>
                <a:sym typeface="Wingdings" pitchFamily="2" charset="2"/>
              </a:rPr>
              <a:t></a:t>
            </a:r>
            <a:endParaRPr lang="en-US" sz="2400" dirty="0" smtClean="0"/>
          </a:p>
          <a:p>
            <a:pPr lvl="1"/>
            <a:r>
              <a:rPr lang="en-US" sz="2000" dirty="0" smtClean="0"/>
              <a:t>SELECT *</a:t>
            </a:r>
            <a:endParaRPr lang="en-US" sz="2000" dirty="0" smtClean="0">
              <a:solidFill>
                <a:srgbClr val="FF0000"/>
              </a:solidFill>
            </a:endParaRP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specific column</a:t>
            </a:r>
          </a:p>
          <a:p>
            <a:pPr lvl="1"/>
            <a:r>
              <a:rPr lang="en-US" sz="2000" dirty="0" smtClean="0"/>
              <a:t>SELECT column_name</a:t>
            </a:r>
            <a:r>
              <a:rPr lang="en-US" sz="2000" dirty="0" smtClean="0">
                <a:latin typeface="Arial" pitchFamily="34" charset="0"/>
                <a:cs typeface="Arial" pitchFamily="34" charset="0"/>
              </a:rPr>
              <a:t>1</a:t>
            </a:r>
            <a:r>
              <a:rPr lang="en-US" sz="2000" dirty="0" smtClean="0"/>
              <a:t>,column_name2</a:t>
            </a:r>
          </a:p>
          <a:p>
            <a:pPr lvl="1"/>
            <a:r>
              <a:rPr lang="en-US" sz="2000" dirty="0" smtClean="0"/>
              <a:t>FROM </a:t>
            </a:r>
            <a:r>
              <a:rPr lang="en-US" sz="2000" dirty="0" err="1" smtClean="0"/>
              <a:t>table_name</a:t>
            </a:r>
            <a:endParaRPr lang="en-US" sz="2000" dirty="0" smtClean="0"/>
          </a:p>
          <a:p>
            <a:r>
              <a:rPr lang="en-US" sz="2800" dirty="0" smtClean="0">
                <a:solidFill>
                  <a:srgbClr val="FF0000"/>
                </a:solidFill>
              </a:rPr>
              <a:t>Select distinct values across specific columns</a:t>
            </a:r>
          </a:p>
          <a:p>
            <a:pPr lvl="1"/>
            <a:r>
              <a:rPr lang="en-US" sz="2000" dirty="0" smtClean="0"/>
              <a:t>SELECT distinct</a:t>
            </a:r>
            <a:r>
              <a:rPr lang="en-US" sz="2000" dirty="0" smtClean="0">
                <a:latin typeface="Arial" pitchFamily="34" charset="0"/>
                <a:cs typeface="Arial" pitchFamily="34" charset="0"/>
              </a:rPr>
              <a:t> </a:t>
            </a:r>
            <a:r>
              <a:rPr lang="en-US" sz="2000" dirty="0" smtClean="0"/>
              <a:t>(</a:t>
            </a:r>
            <a:r>
              <a:rPr lang="en-US" sz="2000" dirty="0" err="1" smtClean="0"/>
              <a:t>manager_id</a:t>
            </a:r>
            <a:r>
              <a:rPr lang="en-US" sz="2000" dirty="0" smtClean="0"/>
              <a:t>)</a:t>
            </a:r>
          </a:p>
          <a:p>
            <a:pPr lvl="1"/>
            <a:r>
              <a:rPr lang="en-US" sz="2000" dirty="0" smtClean="0"/>
              <a:t>FROM table_name</a:t>
            </a:r>
          </a:p>
          <a:p>
            <a:endParaRPr lang="en-US" sz="2400" dirty="0" smtClean="0"/>
          </a:p>
          <a:p>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228600"/>
            <a:ext cx="7866888" cy="685800"/>
          </a:xfrm>
        </p:spPr>
        <p:txBody>
          <a:bodyPr>
            <a:normAutofit fontScale="90000"/>
          </a:bodyPr>
          <a:lstStyle/>
          <a:p>
            <a:r>
              <a:rPr lang="en-US" b="1" dirty="0" smtClean="0"/>
              <a:t>WHERE </a:t>
            </a:r>
            <a:r>
              <a:rPr lang="en-US" b="1" dirty="0" smtClean="0">
                <a:effectLst/>
              </a:rPr>
              <a:t>Clause</a:t>
            </a:r>
            <a:r>
              <a:rPr lang="en-US" sz="3100" b="1" dirty="0" smtClean="0">
                <a:solidFill>
                  <a:srgbClr val="0070C0"/>
                </a:solidFill>
                <a:effectLst/>
              </a:rPr>
              <a:t>(conditional operator)</a:t>
            </a:r>
            <a:endParaRPr lang="en-US" sz="3100" dirty="0">
              <a:solidFill>
                <a:srgbClr val="0070C0"/>
              </a:solidFill>
              <a:effectLst/>
            </a:endParaRPr>
          </a:p>
        </p:txBody>
      </p:sp>
      <p:pic>
        <p:nvPicPr>
          <p:cNvPr id="4" name="Content Placeholder 3" descr="where.jpg"/>
          <p:cNvPicPr>
            <a:picLocks noGrp="1" noChangeAspect="1"/>
          </p:cNvPicPr>
          <p:nvPr>
            <p:ph idx="1"/>
          </p:nvPr>
        </p:nvPicPr>
        <p:blipFill>
          <a:blip r:embed="rId2"/>
          <a:stretch>
            <a:fillRect/>
          </a:stretch>
        </p:blipFill>
        <p:spPr>
          <a:xfrm>
            <a:off x="1066800" y="2209800"/>
            <a:ext cx="8077200" cy="4572000"/>
          </a:xfrm>
        </p:spPr>
      </p:pic>
      <p:sp>
        <p:nvSpPr>
          <p:cNvPr id="5" name="TextBox 4"/>
          <p:cNvSpPr txBox="1"/>
          <p:nvPr/>
        </p:nvSpPr>
        <p:spPr>
          <a:xfrm>
            <a:off x="990600" y="949404"/>
            <a:ext cx="8153400" cy="1107996"/>
          </a:xfrm>
          <a:prstGeom prst="rect">
            <a:avLst/>
          </a:prstGeom>
          <a:noFill/>
          <a:ln>
            <a:noFill/>
          </a:ln>
        </p:spPr>
        <p:txBody>
          <a:bodyPr wrap="square" rtlCol="0">
            <a:spAutoFit/>
          </a:bodyPr>
          <a:lstStyle/>
          <a:p>
            <a:r>
              <a:rPr lang="en-US" dirty="0" smtClean="0"/>
              <a:t>                                                                             </a:t>
            </a:r>
            <a:r>
              <a:rPr lang="en-US" dirty="0" smtClean="0">
                <a:solidFill>
                  <a:srgbClr val="FF0000"/>
                </a:solidFill>
              </a:rPr>
              <a:t>----select subset of data</a:t>
            </a:r>
          </a:p>
          <a:p>
            <a:r>
              <a:rPr lang="en-US" sz="1600" b="1" dirty="0" smtClean="0"/>
              <a:t>SELECT </a:t>
            </a:r>
            <a:r>
              <a:rPr lang="en-US" sz="1600" b="1" dirty="0" err="1" smtClean="0"/>
              <a:t>column_name,column_name</a:t>
            </a:r>
            <a:endParaRPr lang="en-US" sz="1600" b="1" dirty="0" smtClean="0"/>
          </a:p>
          <a:p>
            <a:r>
              <a:rPr lang="en-US" sz="1600" b="1" dirty="0" smtClean="0"/>
              <a:t>FROM table_name</a:t>
            </a:r>
          </a:p>
          <a:p>
            <a:r>
              <a:rPr lang="en-US" sz="1600" b="1" dirty="0" smtClean="0"/>
              <a:t>WHERE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r>
              <a:rPr lang="en-US" sz="1600" b="1" dirty="0" smtClean="0">
                <a:solidFill>
                  <a:srgbClr val="7030A0"/>
                </a:solidFill>
              </a:rPr>
              <a:t> </a:t>
            </a:r>
            <a:r>
              <a:rPr lang="en-US" sz="1600" b="1" dirty="0" smtClean="0"/>
              <a:t>[AND/OR] </a:t>
            </a:r>
            <a:r>
              <a:rPr lang="en-US" sz="1600" b="1" dirty="0" err="1" smtClean="0"/>
              <a:t>column_name</a:t>
            </a:r>
            <a:r>
              <a:rPr lang="en-US" sz="1600" b="1" dirty="0" smtClean="0"/>
              <a:t> </a:t>
            </a:r>
            <a:r>
              <a:rPr lang="en-US" sz="1600" b="1" dirty="0" err="1" smtClean="0">
                <a:solidFill>
                  <a:srgbClr val="00B050"/>
                </a:solidFill>
              </a:rPr>
              <a:t>operator</a:t>
            </a:r>
            <a:r>
              <a:rPr lang="en-US" sz="1600" b="1" dirty="0" err="1" smtClean="0"/>
              <a:t>_</a:t>
            </a:r>
            <a:r>
              <a:rPr lang="en-US" sz="1600" b="1" dirty="0" err="1" smtClean="0">
                <a:solidFill>
                  <a:srgbClr val="7030A0"/>
                </a:solidFill>
              </a:rPr>
              <a:t>value</a:t>
            </a:r>
            <a:endParaRPr lang="en-US" sz="1600" b="1" dirty="0" smtClean="0"/>
          </a:p>
        </p:txBody>
      </p:sp>
      <p:cxnSp>
        <p:nvCxnSpPr>
          <p:cNvPr id="7" name="Straight Connector 6"/>
          <p:cNvCxnSpPr/>
          <p:nvPr/>
        </p:nvCxnSpPr>
        <p:spPr>
          <a:xfrm rot="5400000">
            <a:off x="5487194" y="3733006"/>
            <a:ext cx="2286000" cy="158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858000" y="3581400"/>
            <a:ext cx="1752600" cy="646331"/>
          </a:xfrm>
          <a:prstGeom prst="rect">
            <a:avLst/>
          </a:prstGeom>
          <a:solidFill>
            <a:schemeClr val="accent5">
              <a:lumMod val="20000"/>
              <a:lumOff val="80000"/>
            </a:schemeClr>
          </a:solidFill>
          <a:ln>
            <a:solidFill>
              <a:schemeClr val="tx1"/>
            </a:solidFill>
          </a:ln>
        </p:spPr>
        <p:txBody>
          <a:bodyPr wrap="square" rtlCol="0">
            <a:spAutoFit/>
          </a:bodyPr>
          <a:lstStyle/>
          <a:p>
            <a:r>
              <a:rPr lang="en-US" dirty="0" smtClean="0"/>
              <a:t>Comparison operators</a:t>
            </a:r>
            <a:endParaRPr lang="en-US" dirty="0"/>
          </a:p>
        </p:txBody>
      </p:sp>
      <p:cxnSp>
        <p:nvCxnSpPr>
          <p:cNvPr id="11" name="Straight Connector 10"/>
          <p:cNvCxnSpPr/>
          <p:nvPr/>
        </p:nvCxnSpPr>
        <p:spPr>
          <a:xfrm flipH="1">
            <a:off x="6629400" y="5106194"/>
            <a:ext cx="794" cy="1294606"/>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010400" y="5334000"/>
            <a:ext cx="1828800" cy="646331"/>
          </a:xfrm>
          <a:prstGeom prst="rect">
            <a:avLst/>
          </a:prstGeom>
          <a:solidFill>
            <a:schemeClr val="bg1"/>
          </a:solidFill>
          <a:ln>
            <a:solidFill>
              <a:schemeClr val="tx1"/>
            </a:solidFill>
          </a:ln>
          <a:scene3d>
            <a:camera prst="orthographicFront"/>
            <a:lightRig rig="threePt" dir="t"/>
          </a:scene3d>
          <a:sp3d>
            <a:bevelT w="139700" prst="cross"/>
          </a:sp3d>
        </p:spPr>
        <p:txBody>
          <a:bodyPr wrap="square" rtlCol="0">
            <a:spAutoFit/>
          </a:bodyPr>
          <a:lstStyle/>
          <a:p>
            <a:r>
              <a:rPr lang="en-US" dirty="0" smtClean="0"/>
              <a:t>LOGICAL OPERATOR</a:t>
            </a:r>
            <a:endParaRPr lang="en-US" dirty="0"/>
          </a:p>
        </p:txBody>
      </p:sp>
      <p:sp>
        <p:nvSpPr>
          <p:cNvPr id="13" name="TextBox 12"/>
          <p:cNvSpPr txBox="1"/>
          <p:nvPr/>
        </p:nvSpPr>
        <p:spPr>
          <a:xfrm>
            <a:off x="990600" y="6462710"/>
            <a:ext cx="945452" cy="369332"/>
          </a:xfrm>
          <a:prstGeom prst="rect">
            <a:avLst/>
          </a:prstGeom>
          <a:noFill/>
        </p:spPr>
        <p:txBody>
          <a:bodyPr wrap="none" rtlCol="0">
            <a:spAutoFit/>
          </a:bodyPr>
          <a:lstStyle/>
          <a:p>
            <a:r>
              <a:rPr lang="en-US" dirty="0" smtClean="0"/>
              <a:t>And , or</a:t>
            </a:r>
            <a:endParaRPr lang="en-US" dirty="0"/>
          </a:p>
        </p:txBody>
      </p:sp>
      <p:cxnSp>
        <p:nvCxnSpPr>
          <p:cNvPr id="15" name="Straight Arrow Connector 14"/>
          <p:cNvCxnSpPr/>
          <p:nvPr/>
        </p:nvCxnSpPr>
        <p:spPr>
          <a:xfrm>
            <a:off x="2362200" y="6705600"/>
            <a:ext cx="3886200" cy="1588"/>
          </a:xfrm>
          <a:prstGeom prst="straightConnector1">
            <a:avLst/>
          </a:prstGeom>
          <a:ln>
            <a:tailEnd type="arrow"/>
          </a:ln>
        </p:spPr>
        <p:style>
          <a:lnRef idx="3">
            <a:schemeClr val="dk1"/>
          </a:lnRef>
          <a:fillRef idx="0">
            <a:schemeClr val="dk1"/>
          </a:fillRef>
          <a:effectRef idx="2">
            <a:schemeClr val="dk1"/>
          </a:effectRef>
          <a:fontRef idx="minor">
            <a:schemeClr val="tx1"/>
          </a:fontRef>
        </p:style>
      </p:cxnSp>
      <p:sp>
        <p:nvSpPr>
          <p:cNvPr id="17" name="TextBox 16"/>
          <p:cNvSpPr txBox="1"/>
          <p:nvPr/>
        </p:nvSpPr>
        <p:spPr>
          <a:xfrm>
            <a:off x="6553200" y="6450987"/>
            <a:ext cx="2362200" cy="369332"/>
          </a:xfrm>
          <a:prstGeom prst="rect">
            <a:avLst/>
          </a:prstGeom>
          <a:noFill/>
          <a:ln>
            <a:solidFill>
              <a:srgbClr val="FF0000"/>
            </a:solidFill>
          </a:ln>
        </p:spPr>
        <p:txBody>
          <a:bodyPr wrap="square" rtlCol="0">
            <a:spAutoFit/>
          </a:bodyPr>
          <a:lstStyle/>
          <a:p>
            <a:r>
              <a:rPr lang="en-US" dirty="0" smtClean="0">
                <a:solidFill>
                  <a:srgbClr val="FF0000"/>
                </a:solidFill>
              </a:rPr>
              <a:t>Conjunctive Operators</a:t>
            </a:r>
            <a:endParaRPr lang="en-US" dirty="0">
              <a:solidFill>
                <a:srgbClr val="FF0000"/>
              </a:solidFill>
            </a:endParaRPr>
          </a:p>
        </p:txBody>
      </p:sp>
      <mc:AlternateContent xmlns:mc="http://schemas.openxmlformats.org/markup-compatibility/2006" xmlns:p14="http://schemas.microsoft.com/office/powerpoint/2010/main">
        <mc:Choice Requires="p14">
          <p:contentPart p14:bwMode="auto" r:id="rId3">
            <p14:nvContentPartPr>
              <p14:cNvPr id="1026" name="Ink 2"/>
              <p14:cNvContentPartPr>
                <a14:cpLocks xmlns:a14="http://schemas.microsoft.com/office/drawing/2010/main" noRot="1" noChangeAspect="1" noEditPoints="1" noChangeArrowheads="1" noChangeShapeType="1"/>
              </p14:cNvContentPartPr>
              <p14:nvPr/>
            </p14:nvContentPartPr>
            <p14:xfrm>
              <a:off x="1085850" y="2266950"/>
              <a:ext cx="812800" cy="184150"/>
            </p14:xfrm>
          </p:contentPart>
        </mc:Choice>
        <mc:Fallback xmlns="">
          <p:pic>
            <p:nvPicPr>
              <p:cNvPr id="1026" name="Ink 2"/>
              <p:cNvPicPr>
                <a:picLocks noRot="1" noChangeAspect="1" noEditPoints="1" noChangeArrowheads="1" noChangeShapeType="1"/>
              </p:cNvPicPr>
              <p:nvPr/>
            </p:nvPicPr>
            <p:blipFill>
              <a:blip r:embed="rId4"/>
              <a:stretch>
                <a:fillRect/>
              </a:stretch>
            </p:blipFill>
            <p:spPr>
              <a:xfrm>
                <a:off x="1070012" y="2203525"/>
                <a:ext cx="844477" cy="311001"/>
              </a:xfrm>
              <a:prstGeom prst="rect">
                <a:avLst/>
              </a:prstGeom>
            </p:spPr>
          </p:pic>
        </mc:Fallback>
      </mc:AlternateContent>
      <p:sp>
        <p:nvSpPr>
          <p:cNvPr id="14" name="TextBox 13"/>
          <p:cNvSpPr txBox="1"/>
          <p:nvPr/>
        </p:nvSpPr>
        <p:spPr>
          <a:xfrm>
            <a:off x="990600" y="6172200"/>
            <a:ext cx="716863" cy="276999"/>
          </a:xfrm>
          <a:prstGeom prst="rect">
            <a:avLst/>
          </a:prstGeom>
          <a:noFill/>
        </p:spPr>
        <p:txBody>
          <a:bodyPr wrap="none" rtlCol="0">
            <a:spAutoFit/>
          </a:bodyPr>
          <a:lstStyle/>
          <a:p>
            <a:r>
              <a:rPr lang="en-US" sz="1200" dirty="0" smtClean="0"/>
              <a:t>IS NULL</a:t>
            </a:r>
            <a:endParaRPr lang="en-US" sz="1200" dirty="0"/>
          </a:p>
        </p:txBody>
      </p:sp>
    </p:spTree>
    <p:extLst>
      <p:ext uri="{BB962C8B-B14F-4D97-AF65-F5344CB8AC3E}">
        <p14:creationId xmlns:p14="http://schemas.microsoft.com/office/powerpoint/2010/main" val="283673263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Operators</a:t>
            </a:r>
            <a:endParaRPr lang="en-US" dirty="0"/>
          </a:p>
        </p:txBody>
      </p:sp>
      <p:sp>
        <p:nvSpPr>
          <p:cNvPr id="3" name="Content Placeholder 2"/>
          <p:cNvSpPr>
            <a:spLocks noGrp="1"/>
          </p:cNvSpPr>
          <p:nvPr>
            <p:ph idx="1"/>
          </p:nvPr>
        </p:nvSpPr>
        <p:spPr/>
        <p:txBody>
          <a:bodyPr>
            <a:normAutofit/>
          </a:bodyPr>
          <a:lstStyle/>
          <a:p>
            <a:r>
              <a:rPr lang="en-US" sz="2800" b="1" dirty="0" smtClean="0"/>
              <a:t>Comparison:</a:t>
            </a:r>
            <a:r>
              <a:rPr lang="en-US" sz="2800" dirty="0" smtClean="0"/>
              <a:t> Establishes relationship between 2 values.</a:t>
            </a:r>
          </a:p>
          <a:p>
            <a:r>
              <a:rPr lang="en-US" sz="2800" b="1" dirty="0" smtClean="0"/>
              <a:t>Logical:</a:t>
            </a:r>
            <a:r>
              <a:rPr lang="en-US" sz="2800" dirty="0" smtClean="0"/>
              <a:t> Establishes the state of specified condition.</a:t>
            </a:r>
          </a:p>
          <a:p>
            <a:r>
              <a:rPr lang="en-US" sz="2800" dirty="0" smtClean="0"/>
              <a:t> </a:t>
            </a:r>
            <a:r>
              <a:rPr lang="en-US" sz="2800" b="1" dirty="0" smtClean="0"/>
              <a:t>Conjunctive: </a:t>
            </a:r>
            <a:r>
              <a:rPr lang="en-US" sz="2800" dirty="0" smtClean="0"/>
              <a:t>Allows multiple conditions to be tested.</a:t>
            </a:r>
          </a:p>
          <a:p>
            <a:r>
              <a:rPr lang="en-US" sz="2800" b="1" dirty="0" smtClean="0"/>
              <a:t>Arithmetic:</a:t>
            </a:r>
            <a:r>
              <a:rPr lang="en-US" sz="2800" dirty="0" smtClean="0"/>
              <a:t> Allows mathematical functions to be performed.</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3"/>
          <p:cNvPicPr>
            <a:picLocks noChangeAspect="1"/>
          </p:cNvPicPr>
          <p:nvPr/>
        </p:nvPicPr>
        <p:blipFill rotWithShape="1">
          <a:blip r:embed="rId2">
            <a:extLst>
              <a:ext uri="{28A0092B-C50C-407E-A947-70E740481C1C}">
                <a14:useLocalDpi xmlns:a14="http://schemas.microsoft.com/office/drawing/2010/main" val="0"/>
              </a:ext>
            </a:extLst>
          </a:blip>
          <a:srcRect t="46377" r="64531"/>
          <a:stretch/>
        </p:blipFill>
        <p:spPr>
          <a:xfrm>
            <a:off x="2743200" y="152400"/>
            <a:ext cx="4419600" cy="3200400"/>
          </a:xfrm>
          <a:prstGeom prst="rect">
            <a:avLst/>
          </a:prstGeom>
        </p:spPr>
      </p:pic>
      <p:pic>
        <p:nvPicPr>
          <p:cNvPr id="8"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3962400"/>
            <a:ext cx="3009900" cy="1876425"/>
          </a:xfrm>
          <a:prstGeom prst="rect">
            <a:avLst/>
          </a:prstGeom>
        </p:spPr>
      </p:pic>
    </p:spTree>
    <p:extLst>
      <p:ext uri="{BB962C8B-B14F-4D97-AF65-F5344CB8AC3E}">
        <p14:creationId xmlns:p14="http://schemas.microsoft.com/office/powerpoint/2010/main" val="6008999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u="sng" dirty="0">
                <a:effectLst/>
                <a:hlinkClick r:id="rId2"/>
              </a:rPr>
              <a:t>SQL</a:t>
            </a:r>
            <a:r>
              <a:rPr lang="en-US" sz="3200" dirty="0"/>
              <a:t> &gt; </a:t>
            </a:r>
            <a:r>
              <a:rPr lang="en-US" sz="3200" b="1" dirty="0">
                <a:effectLst/>
                <a:hlinkClick r:id="rId3"/>
              </a:rPr>
              <a:t>SQL Commands</a:t>
            </a:r>
            <a:r>
              <a:rPr lang="en-US" sz="3200" dirty="0"/>
              <a:t> &gt; </a:t>
            </a:r>
            <a:r>
              <a:rPr lang="en-US" sz="3200" b="1" dirty="0" smtClean="0"/>
              <a:t>Wildcard</a:t>
            </a:r>
            <a:endParaRPr lang="en-US" sz="3200" dirty="0"/>
          </a:p>
        </p:txBody>
      </p:sp>
      <p:sp>
        <p:nvSpPr>
          <p:cNvPr id="3" name="Content Placeholder 2"/>
          <p:cNvSpPr>
            <a:spLocks noGrp="1"/>
          </p:cNvSpPr>
          <p:nvPr>
            <p:ph idx="1"/>
          </p:nvPr>
        </p:nvSpPr>
        <p:spPr/>
        <p:txBody>
          <a:bodyPr>
            <a:normAutofit/>
          </a:bodyPr>
          <a:lstStyle/>
          <a:p>
            <a:r>
              <a:rPr lang="en-US" sz="2400" dirty="0"/>
              <a:t>Wildcards are used in SQL to match a string pattern. There are two types of wildcards:</a:t>
            </a:r>
          </a:p>
          <a:p>
            <a:r>
              <a:rPr lang="en-US" sz="2400" b="1" dirty="0"/>
              <a:t>%</a:t>
            </a:r>
            <a:r>
              <a:rPr lang="en-US" sz="2400" dirty="0"/>
              <a:t> (percent sign) represents zero, one, or more characters.</a:t>
            </a:r>
          </a:p>
          <a:p>
            <a:r>
              <a:rPr lang="en-US" sz="2400" b="1" dirty="0"/>
              <a:t>_</a:t>
            </a:r>
            <a:r>
              <a:rPr lang="en-US" sz="2400" dirty="0"/>
              <a:t> (underscore) represents exactly one character.</a:t>
            </a:r>
          </a:p>
          <a:p>
            <a:r>
              <a:rPr lang="en-US" sz="2400" dirty="0"/>
              <a:t>Wildcards are used with the </a:t>
            </a:r>
            <a:r>
              <a:rPr lang="en-US" sz="2400" b="1" dirty="0">
                <a:hlinkClick r:id="rId4"/>
              </a:rPr>
              <a:t>LIKE</a:t>
            </a:r>
            <a:r>
              <a:rPr lang="en-US" sz="2400" dirty="0"/>
              <a:t> operator in SQL</a:t>
            </a:r>
            <a:r>
              <a:rPr lang="en-US" sz="2400" dirty="0" smtClean="0"/>
              <a:t>.</a:t>
            </a:r>
            <a:endParaRPr lang="en-US" sz="2400" dirty="0"/>
          </a:p>
        </p:txBody>
      </p:sp>
    </p:spTree>
    <p:extLst>
      <p:ext uri="{BB962C8B-B14F-4D97-AF65-F5344CB8AC3E}">
        <p14:creationId xmlns:p14="http://schemas.microsoft.com/office/powerpoint/2010/main" val="13701877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Below are some wildcard examples:</a:t>
            </a:r>
            <a:br>
              <a:rPr lang="en-US" dirty="0"/>
            </a:br>
            <a:endParaRPr lang="en-US" dirty="0"/>
          </a:p>
        </p:txBody>
      </p:sp>
      <p:sp>
        <p:nvSpPr>
          <p:cNvPr id="3" name="Content Placeholder 2"/>
          <p:cNvSpPr>
            <a:spLocks noGrp="1"/>
          </p:cNvSpPr>
          <p:nvPr>
            <p:ph idx="1"/>
          </p:nvPr>
        </p:nvSpPr>
        <p:spPr>
          <a:xfrm>
            <a:off x="1066800" y="1447800"/>
            <a:ext cx="7866888" cy="5181600"/>
          </a:xfrm>
        </p:spPr>
        <p:txBody>
          <a:bodyPr>
            <a:normAutofit fontScale="62500" lnSpcReduction="20000"/>
          </a:bodyPr>
          <a:lstStyle/>
          <a:p>
            <a:r>
              <a:rPr lang="en-US" dirty="0" smtClean="0">
                <a:solidFill>
                  <a:srgbClr val="FF0000"/>
                </a:solidFill>
              </a:rPr>
              <a:t>'A_Z': </a:t>
            </a:r>
            <a:r>
              <a:rPr lang="en-US" dirty="0" smtClean="0"/>
              <a:t>All string that starts with 'A', another character, and end with 'Z'. </a:t>
            </a:r>
          </a:p>
          <a:p>
            <a:r>
              <a:rPr lang="en-US" dirty="0" smtClean="0"/>
              <a:t>For example, 'ABZ' and 'A2Z' would both satisfy the condition, while 'AKKZ' would not (because there are two characters between A and Z instead of one).</a:t>
            </a:r>
          </a:p>
          <a:p>
            <a:endParaRPr lang="en-US" dirty="0" smtClean="0"/>
          </a:p>
          <a:p>
            <a:r>
              <a:rPr lang="en-US" dirty="0" smtClean="0">
                <a:solidFill>
                  <a:srgbClr val="FF0000"/>
                </a:solidFill>
              </a:rPr>
              <a:t>'ABC%': </a:t>
            </a:r>
            <a:r>
              <a:rPr lang="en-US" dirty="0" smtClean="0"/>
              <a:t>All strings that start with 'ABC'. </a:t>
            </a:r>
          </a:p>
          <a:p>
            <a:r>
              <a:rPr lang="en-US" dirty="0" smtClean="0"/>
              <a:t>For example, 'ABCD' and 'ABCABC' would both satisfy the condition.</a:t>
            </a:r>
          </a:p>
          <a:p>
            <a:r>
              <a:rPr lang="en-US" dirty="0" smtClean="0">
                <a:solidFill>
                  <a:srgbClr val="FF0000"/>
                </a:solidFill>
              </a:rPr>
              <a:t>'%</a:t>
            </a:r>
            <a:r>
              <a:rPr lang="en-US" dirty="0">
                <a:solidFill>
                  <a:srgbClr val="FF0000"/>
                </a:solidFill>
              </a:rPr>
              <a:t>XYZ': </a:t>
            </a:r>
            <a:r>
              <a:rPr lang="en-US" dirty="0"/>
              <a:t>All strings that end with 'XYZ'. </a:t>
            </a:r>
            <a:endParaRPr lang="en-US" dirty="0" smtClean="0"/>
          </a:p>
          <a:p>
            <a:r>
              <a:rPr lang="en-US" dirty="0" smtClean="0"/>
              <a:t>For </a:t>
            </a:r>
            <a:r>
              <a:rPr lang="en-US" dirty="0"/>
              <a:t>example, 'WXYZ' and 'ZZXYZ' would both satisfy the condition.</a:t>
            </a:r>
          </a:p>
          <a:p>
            <a:r>
              <a:rPr lang="en-US" dirty="0">
                <a:solidFill>
                  <a:srgbClr val="FF0000"/>
                </a:solidFill>
              </a:rPr>
              <a:t>'%AN%': </a:t>
            </a:r>
            <a:r>
              <a:rPr lang="en-US" dirty="0"/>
              <a:t>All strings that contain the pattern 'AN' anywhere. </a:t>
            </a:r>
            <a:endParaRPr lang="en-US" dirty="0" smtClean="0"/>
          </a:p>
          <a:p>
            <a:r>
              <a:rPr lang="en-US" dirty="0" smtClean="0"/>
              <a:t>For </a:t>
            </a:r>
            <a:r>
              <a:rPr lang="en-US" dirty="0"/>
              <a:t>example, 'LOS ANGELES' and 'SAN FRANCISCO' would both satisfy the condition.</a:t>
            </a:r>
          </a:p>
          <a:p>
            <a:r>
              <a:rPr lang="en-US" dirty="0">
                <a:solidFill>
                  <a:srgbClr val="FF0000"/>
                </a:solidFill>
              </a:rPr>
              <a:t>'_AN%': </a:t>
            </a:r>
            <a:r>
              <a:rPr lang="en-US" dirty="0"/>
              <a:t>All strings that contain a character, then 'AN', followed by anything else. </a:t>
            </a:r>
            <a:endParaRPr lang="en-US" dirty="0" smtClean="0"/>
          </a:p>
          <a:p>
            <a:r>
              <a:rPr lang="en-US" dirty="0" smtClean="0"/>
              <a:t>For </a:t>
            </a:r>
            <a:r>
              <a:rPr lang="en-US" dirty="0"/>
              <a:t>example, 'SAN FRANCISCO' would satisfy the condition, while 'LOS ANGELES' would not satisfy the condition.</a:t>
            </a:r>
          </a:p>
          <a:p>
            <a:endParaRPr lang="en-US" dirty="0"/>
          </a:p>
        </p:txBody>
      </p:sp>
    </p:spTree>
    <p:extLst>
      <p:ext uri="{BB962C8B-B14F-4D97-AF65-F5344CB8AC3E}">
        <p14:creationId xmlns:p14="http://schemas.microsoft.com/office/powerpoint/2010/main" val="26490746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effectLst/>
                <a:hlinkClick r:id="rId2"/>
              </a:rPr>
              <a:t>SQL</a:t>
            </a:r>
            <a:r>
              <a:rPr lang="en-US" sz="2200" dirty="0">
                <a:effectLst/>
              </a:rPr>
              <a:t> &gt; </a:t>
            </a:r>
            <a:r>
              <a:rPr lang="en-US" sz="2200" b="1" dirty="0">
                <a:effectLst/>
                <a:hlinkClick r:id="rId3"/>
              </a:rPr>
              <a:t>SQL Commands</a:t>
            </a:r>
            <a:r>
              <a:rPr lang="en-US" sz="2200" dirty="0">
                <a:effectLst/>
              </a:rPr>
              <a:t> &gt; </a:t>
            </a:r>
            <a:r>
              <a:rPr lang="en-US" sz="2200" b="1" dirty="0" err="1">
                <a:effectLst/>
              </a:rPr>
              <a:t>Like</a:t>
            </a:r>
            <a:r>
              <a:rPr lang="en-US" sz="2200" dirty="0" err="1">
                <a:effectLst/>
              </a:rPr>
              <a:t>The</a:t>
            </a:r>
            <a:r>
              <a:rPr lang="en-US" sz="2200" dirty="0">
                <a:effectLst/>
              </a:rPr>
              <a:t> </a:t>
            </a:r>
            <a:r>
              <a:rPr lang="en-US" sz="2200" b="1" dirty="0">
                <a:effectLst/>
              </a:rPr>
              <a:t>LIKE</a:t>
            </a:r>
            <a:r>
              <a:rPr lang="en-US" sz="2200" dirty="0">
                <a:effectLst/>
              </a:rPr>
              <a:t> operator is used to filter the result set based on a string pattern. It is always used </a:t>
            </a:r>
            <a:r>
              <a:rPr lang="en-US" sz="2200" dirty="0" smtClean="0">
                <a:effectLst/>
              </a:rPr>
              <a:t>in </a:t>
            </a:r>
            <a:r>
              <a:rPr lang="en-US" sz="2200" dirty="0">
                <a:effectLst/>
              </a:rPr>
              <a:t>the </a:t>
            </a:r>
            <a:r>
              <a:rPr lang="en-US" sz="2200" b="1" dirty="0" smtClean="0">
                <a:effectLst/>
                <a:hlinkClick r:id="rId4"/>
              </a:rPr>
              <a:t>WHERE</a:t>
            </a:r>
            <a:r>
              <a:rPr lang="en-US" sz="2200" b="1" dirty="0" smtClean="0">
                <a:effectLst/>
              </a:rPr>
              <a:t> </a:t>
            </a:r>
            <a:r>
              <a:rPr lang="en-US" sz="2200" dirty="0" smtClean="0">
                <a:effectLst/>
              </a:rPr>
              <a:t>clause</a:t>
            </a:r>
            <a:r>
              <a:rPr lang="en-US" sz="2200" dirty="0">
                <a:effectLst/>
              </a:rPr>
              <a:t>.</a:t>
            </a:r>
            <a:endParaRPr lang="en-US" sz="2200" dirty="0"/>
          </a:p>
        </p:txBody>
      </p:sp>
      <p:sp>
        <p:nvSpPr>
          <p:cNvPr id="3" name="Content Placeholder 2"/>
          <p:cNvSpPr>
            <a:spLocks noGrp="1"/>
          </p:cNvSpPr>
          <p:nvPr>
            <p:ph idx="1"/>
          </p:nvPr>
        </p:nvSpPr>
        <p:spPr/>
        <p:txBody>
          <a:bodyPr>
            <a:normAutofit/>
          </a:bodyPr>
          <a:lstStyle/>
          <a:p>
            <a:r>
              <a:rPr lang="en-US" sz="2400" dirty="0"/>
              <a:t>The syntax for the </a:t>
            </a:r>
            <a:r>
              <a:rPr lang="en-US" sz="2400" b="1" dirty="0"/>
              <a:t>LIKE</a:t>
            </a:r>
            <a:r>
              <a:rPr lang="en-US" sz="2400" dirty="0"/>
              <a:t> operator is as follows:</a:t>
            </a:r>
          </a:p>
          <a:p>
            <a:endParaRPr lang="en-US" sz="2400" b="1" dirty="0" smtClean="0"/>
          </a:p>
          <a:p>
            <a:r>
              <a:rPr lang="en-US" sz="2400" b="1" dirty="0" smtClean="0">
                <a:solidFill>
                  <a:srgbClr val="FF0000"/>
                </a:solidFill>
              </a:rPr>
              <a:t>SELECT </a:t>
            </a:r>
            <a:r>
              <a:rPr lang="en-US" sz="2400" b="1" dirty="0">
                <a:solidFill>
                  <a:srgbClr val="FF0000"/>
                </a:solidFill>
              </a:rPr>
              <a:t>"</a:t>
            </a:r>
            <a:r>
              <a:rPr lang="en-US" sz="2400" b="1" dirty="0" err="1">
                <a:solidFill>
                  <a:srgbClr val="FF0000"/>
                </a:solidFill>
              </a:rPr>
              <a:t>column_name</a:t>
            </a:r>
            <a:r>
              <a:rPr lang="en-US" sz="2400" b="1" dirty="0">
                <a:solidFill>
                  <a:srgbClr val="FF0000"/>
                </a:solidFill>
              </a:rPr>
              <a:t>"</a:t>
            </a:r>
            <a:br>
              <a:rPr lang="en-US" sz="2400" b="1" dirty="0">
                <a:solidFill>
                  <a:srgbClr val="FF0000"/>
                </a:solidFill>
              </a:rPr>
            </a:br>
            <a:r>
              <a:rPr lang="en-US" sz="2400" b="1" dirty="0">
                <a:solidFill>
                  <a:srgbClr val="FF0000"/>
                </a:solidFill>
              </a:rPr>
              <a:t>FROM "</a:t>
            </a:r>
            <a:r>
              <a:rPr lang="en-US" sz="2400" b="1" dirty="0" err="1">
                <a:solidFill>
                  <a:srgbClr val="FF0000"/>
                </a:solidFill>
              </a:rPr>
              <a:t>table_name</a:t>
            </a:r>
            <a:r>
              <a:rPr lang="en-US" sz="2400" b="1" dirty="0">
                <a:solidFill>
                  <a:srgbClr val="FF0000"/>
                </a:solidFill>
              </a:rPr>
              <a:t>"</a:t>
            </a:r>
            <a:br>
              <a:rPr lang="en-US" sz="2400" b="1" dirty="0">
                <a:solidFill>
                  <a:srgbClr val="FF0000"/>
                </a:solidFill>
              </a:rPr>
            </a:br>
            <a:r>
              <a:rPr lang="en-US" sz="2400" b="1" dirty="0">
                <a:solidFill>
                  <a:srgbClr val="FF0000"/>
                </a:solidFill>
              </a:rPr>
              <a:t>WHERE "</a:t>
            </a:r>
            <a:r>
              <a:rPr lang="en-US" sz="2400" b="1" dirty="0" err="1">
                <a:solidFill>
                  <a:srgbClr val="FF0000"/>
                </a:solidFill>
              </a:rPr>
              <a:t>column_name</a:t>
            </a:r>
            <a:r>
              <a:rPr lang="en-US" sz="2400" b="1" dirty="0">
                <a:solidFill>
                  <a:srgbClr val="FF0000"/>
                </a:solidFill>
              </a:rPr>
              <a:t>" LIKE {PATTERN};</a:t>
            </a:r>
          </a:p>
          <a:p>
            <a:endParaRPr lang="en-US" sz="2400" dirty="0" smtClean="0"/>
          </a:p>
          <a:p>
            <a:r>
              <a:rPr lang="en-US" sz="2400" dirty="0" smtClean="0"/>
              <a:t>{</a:t>
            </a:r>
            <a:r>
              <a:rPr lang="en-US" sz="2400" dirty="0"/>
              <a:t>PATTERN} often consists of wildcards. We saw several examples of </a:t>
            </a:r>
            <a:r>
              <a:rPr lang="en-US" sz="2400" b="1" dirty="0">
                <a:hlinkClick r:id="rId5"/>
              </a:rPr>
              <a:t>wildcard</a:t>
            </a:r>
            <a:r>
              <a:rPr lang="en-US" sz="2400" dirty="0"/>
              <a:t> matching in the previous section.</a:t>
            </a:r>
          </a:p>
          <a:p>
            <a:endParaRPr lang="en-US" dirty="0"/>
          </a:p>
        </p:txBody>
      </p:sp>
    </p:spTree>
    <p:extLst>
      <p:ext uri="{BB962C8B-B14F-4D97-AF65-F5344CB8AC3E}">
        <p14:creationId xmlns:p14="http://schemas.microsoft.com/office/powerpoint/2010/main" val="9494611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effectLst/>
                <a:hlinkClick r:id="rId2"/>
              </a:rPr>
              <a:t>SQL</a:t>
            </a:r>
            <a:r>
              <a:rPr lang="en-US" dirty="0">
                <a:effectLst/>
              </a:rPr>
              <a:t> &gt; </a:t>
            </a:r>
            <a:r>
              <a:rPr lang="en-US" b="1" dirty="0">
                <a:effectLst/>
                <a:hlinkClick r:id="rId3"/>
              </a:rPr>
              <a:t>SQL Commands</a:t>
            </a:r>
            <a:r>
              <a:rPr lang="en-US" dirty="0">
                <a:effectLst/>
              </a:rPr>
              <a:t> &gt; </a:t>
            </a:r>
            <a:r>
              <a:rPr lang="en-US" b="1" dirty="0">
                <a:effectLst/>
              </a:rPr>
              <a:t>Alias</a:t>
            </a:r>
            <a:endParaRPr lang="en-US" dirty="0"/>
          </a:p>
        </p:txBody>
      </p:sp>
      <p:sp>
        <p:nvSpPr>
          <p:cNvPr id="3" name="Content Placeholder 2"/>
          <p:cNvSpPr>
            <a:spLocks noGrp="1"/>
          </p:cNvSpPr>
          <p:nvPr>
            <p:ph idx="1"/>
          </p:nvPr>
        </p:nvSpPr>
        <p:spPr/>
        <p:txBody>
          <a:bodyPr/>
          <a:lstStyle/>
          <a:p>
            <a:r>
              <a:rPr lang="en-US" sz="2400" dirty="0"/>
              <a:t>Alias refers to the practice of using a different temporary name to a database table or a column in a table.</a:t>
            </a:r>
          </a:p>
          <a:p>
            <a:r>
              <a:rPr lang="en-US" sz="2400" dirty="0"/>
              <a:t>The main advantage of using an alias is to help make the SQL statement more concise and readable. In addition, the output of the SQL statement can become more understandable with the use of an alias.</a:t>
            </a:r>
          </a:p>
          <a:p>
            <a:endParaRPr lang="en-US" dirty="0"/>
          </a:p>
        </p:txBody>
      </p:sp>
    </p:spTree>
    <p:extLst>
      <p:ext uri="{BB962C8B-B14F-4D97-AF65-F5344CB8AC3E}">
        <p14:creationId xmlns:p14="http://schemas.microsoft.com/office/powerpoint/2010/main" val="37223791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914400" y="1447800"/>
            <a:ext cx="8019288" cy="4800600"/>
          </a:xfrm>
        </p:spPr>
        <p:txBody>
          <a:bodyPr>
            <a:normAutofit/>
          </a:bodyPr>
          <a:lstStyle/>
          <a:p>
            <a:r>
              <a:rPr lang="en-US" b="1" dirty="0"/>
              <a:t>Syntax</a:t>
            </a:r>
          </a:p>
          <a:p>
            <a:r>
              <a:rPr lang="en-US" dirty="0"/>
              <a:t>The syntax for a table alias and a column alias is as follows:</a:t>
            </a:r>
          </a:p>
          <a:p>
            <a:r>
              <a:rPr lang="en-US" sz="2000" b="1" dirty="0">
                <a:solidFill>
                  <a:srgbClr val="FF0000"/>
                </a:solidFill>
              </a:rPr>
              <a:t>SELECT "table_alias"."column_name1"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t>
            </a:r>
            <a:r>
              <a:rPr lang="en-US" sz="2000" b="1" dirty="0" err="1">
                <a:solidFill>
                  <a:srgbClr val="FF0000"/>
                </a:solidFill>
              </a:rPr>
              <a:t>table_alias</a:t>
            </a:r>
            <a:r>
              <a:rPr lang="en-US" sz="2000" b="1" dirty="0">
                <a:solidFill>
                  <a:srgbClr val="FF0000"/>
                </a:solidFill>
              </a:rPr>
              <a:t>";</a:t>
            </a:r>
            <a:r>
              <a:rPr lang="en-US" b="1" dirty="0"/>
              <a:t/>
            </a:r>
            <a:br>
              <a:rPr lang="en-US" b="1" dirty="0"/>
            </a:br>
            <a:endParaRPr lang="en-US" b="1" dirty="0"/>
          </a:p>
          <a:p>
            <a:r>
              <a:rPr lang="en-US" dirty="0"/>
              <a:t>Both types of aliases are placed directly after the item they alias for, separate by a white space.</a:t>
            </a:r>
          </a:p>
          <a:p>
            <a:endParaRPr lang="en-US" dirty="0"/>
          </a:p>
        </p:txBody>
      </p:sp>
    </p:spTree>
    <p:extLst>
      <p:ext uri="{BB962C8B-B14F-4D97-AF65-F5344CB8AC3E}">
        <p14:creationId xmlns:p14="http://schemas.microsoft.com/office/powerpoint/2010/main" val="20746823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hlinkClick r:id="rId2"/>
              </a:rPr>
              <a:t>SQL</a:t>
            </a:r>
            <a:r>
              <a:rPr lang="en-US" dirty="0"/>
              <a:t> &gt; </a:t>
            </a:r>
            <a:r>
              <a:rPr lang="en-US" b="1" dirty="0">
                <a:hlinkClick r:id="rId3"/>
              </a:rPr>
              <a:t>SQL Commands</a:t>
            </a:r>
            <a:r>
              <a:rPr lang="en-US" dirty="0"/>
              <a:t> &gt; </a:t>
            </a:r>
            <a:r>
              <a:rPr lang="en-US" b="1" dirty="0" smtClean="0"/>
              <a:t>AS</a:t>
            </a:r>
            <a:endParaRPr lang="en-US" dirty="0"/>
          </a:p>
        </p:txBody>
      </p:sp>
      <p:sp>
        <p:nvSpPr>
          <p:cNvPr id="3" name="Content Placeholder 2"/>
          <p:cNvSpPr>
            <a:spLocks noGrp="1"/>
          </p:cNvSpPr>
          <p:nvPr>
            <p:ph idx="1"/>
          </p:nvPr>
        </p:nvSpPr>
        <p:spPr/>
        <p:txBody>
          <a:bodyPr/>
          <a:lstStyle/>
          <a:p>
            <a:r>
              <a:rPr lang="en-US" dirty="0" smtClean="0"/>
              <a:t>keyword</a:t>
            </a:r>
            <a:r>
              <a:rPr lang="en-US" dirty="0"/>
              <a:t> </a:t>
            </a:r>
            <a:r>
              <a:rPr lang="en-US" b="1" dirty="0"/>
              <a:t>AS</a:t>
            </a:r>
            <a:r>
              <a:rPr lang="en-US" dirty="0"/>
              <a:t> is used to assign an alias to the column or a table. It is inserted between the column name and the column alias or between the table name and the table alias</a:t>
            </a:r>
          </a:p>
          <a:p>
            <a:endParaRPr lang="en-US" dirty="0"/>
          </a:p>
        </p:txBody>
      </p:sp>
    </p:spTree>
    <p:extLst>
      <p:ext uri="{BB962C8B-B14F-4D97-AF65-F5344CB8AC3E}">
        <p14:creationId xmlns:p14="http://schemas.microsoft.com/office/powerpoint/2010/main" val="1633587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b="1" dirty="0"/>
              <a:t>Syntax</a:t>
            </a:r>
          </a:p>
          <a:p>
            <a:r>
              <a:rPr lang="en-US" dirty="0"/>
              <a:t>The syntax for using </a:t>
            </a:r>
            <a:r>
              <a:rPr lang="en-US" b="1" dirty="0"/>
              <a:t>AS</a:t>
            </a:r>
            <a:r>
              <a:rPr lang="en-US" dirty="0"/>
              <a:t> is as follows:</a:t>
            </a:r>
          </a:p>
          <a:p>
            <a:r>
              <a:rPr lang="en-US" sz="2000" b="1" dirty="0">
                <a:solidFill>
                  <a:srgbClr val="FF0000"/>
                </a:solidFill>
              </a:rPr>
              <a:t>SELECT "table_alias"."column_name1" AS "</a:t>
            </a:r>
            <a:r>
              <a:rPr lang="en-US" sz="2000" b="1" dirty="0" err="1">
                <a:solidFill>
                  <a:srgbClr val="FF0000"/>
                </a:solidFill>
              </a:rPr>
              <a:t>column_alias</a:t>
            </a:r>
            <a:r>
              <a:rPr lang="en-US" sz="2000" b="1" dirty="0">
                <a:solidFill>
                  <a:srgbClr val="FF0000"/>
                </a:solidFill>
              </a:rPr>
              <a:t>"</a:t>
            </a:r>
            <a:br>
              <a:rPr lang="en-US" sz="2000" b="1" dirty="0">
                <a:solidFill>
                  <a:srgbClr val="FF0000"/>
                </a:solidFill>
              </a:rPr>
            </a:br>
            <a:r>
              <a:rPr lang="en-US" sz="2000" b="1" dirty="0">
                <a:solidFill>
                  <a:srgbClr val="FF0000"/>
                </a:solidFill>
              </a:rPr>
              <a:t>FROM "</a:t>
            </a:r>
            <a:r>
              <a:rPr lang="en-US" sz="2000" b="1" dirty="0" err="1">
                <a:solidFill>
                  <a:srgbClr val="FF0000"/>
                </a:solidFill>
              </a:rPr>
              <a:t>table_name</a:t>
            </a:r>
            <a:r>
              <a:rPr lang="en-US" sz="2000" b="1" dirty="0">
                <a:solidFill>
                  <a:srgbClr val="FF0000"/>
                </a:solidFill>
              </a:rPr>
              <a:t>" AS "</a:t>
            </a:r>
            <a:r>
              <a:rPr lang="en-US" sz="2000" b="1" dirty="0" err="1">
                <a:solidFill>
                  <a:srgbClr val="FF0000"/>
                </a:solidFill>
              </a:rPr>
              <a:t>table_alias</a:t>
            </a:r>
            <a:r>
              <a:rPr lang="en-US" sz="2000" b="1" dirty="0">
                <a:solidFill>
                  <a:srgbClr val="FF0000"/>
                </a:solidFill>
              </a:rPr>
              <a:t>";</a:t>
            </a:r>
          </a:p>
          <a:p>
            <a:endParaRPr lang="en-US" sz="2000" dirty="0">
              <a:solidFill>
                <a:srgbClr val="FF0000"/>
              </a:solidFill>
            </a:endParaRPr>
          </a:p>
        </p:txBody>
      </p:sp>
    </p:spTree>
    <p:extLst>
      <p:ext uri="{BB962C8B-B14F-4D97-AF65-F5344CB8AC3E}">
        <p14:creationId xmlns:p14="http://schemas.microsoft.com/office/powerpoint/2010/main" val="3206294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95000"/>
          </a:schemeClr>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4800600"/>
            <a:ext cx="8552688" cy="1524000"/>
          </a:xfrm>
          <a:ln w="19050">
            <a:solidFill>
              <a:schemeClr val="tx1"/>
            </a:solidFill>
          </a:ln>
        </p:spPr>
        <p:txBody>
          <a:bodyPr>
            <a:normAutofit/>
          </a:bodyPr>
          <a:lstStyle/>
          <a:p>
            <a:pPr lvl="1">
              <a:buFont typeface="Wingdings" pitchFamily="2" charset="2"/>
              <a:buChar char="q"/>
            </a:pPr>
            <a:r>
              <a:rPr lang="en-US" sz="2000" dirty="0" smtClean="0">
                <a:latin typeface="Arial" pitchFamily="34" charset="0"/>
                <a:cs typeface="Arial" pitchFamily="34" charset="0"/>
              </a:rPr>
              <a:t> 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 </a:t>
            </a:r>
            <a:r>
              <a:rPr lang="en-US" sz="2000" dirty="0" err="1" smtClean="0">
                <a:latin typeface="Arial" pitchFamily="34" charset="0"/>
                <a:cs typeface="Arial" pitchFamily="34" charset="0"/>
              </a:rPr>
              <a:t>department_id</a:t>
            </a:r>
            <a:r>
              <a:rPr lang="en-US" sz="2000" dirty="0" smtClean="0">
                <a:latin typeface="Arial" pitchFamily="34" charset="0"/>
                <a:cs typeface="Arial" pitchFamily="34" charset="0"/>
              </a:rPr>
              <a:t> </a:t>
            </a: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salary&gt;8000 </a:t>
            </a:r>
            <a:r>
              <a:rPr lang="en-US" sz="2000" dirty="0" smtClean="0">
                <a:solidFill>
                  <a:srgbClr val="FF0000"/>
                </a:solidFill>
                <a:latin typeface="Arial" pitchFamily="34" charset="0"/>
                <a:cs typeface="Arial" pitchFamily="34" charset="0"/>
              </a:rPr>
              <a:t>AND</a:t>
            </a:r>
            <a:r>
              <a:rPr lang="en-US" sz="2000" dirty="0" smtClean="0">
                <a:latin typeface="Arial" pitchFamily="34" charset="0"/>
                <a:cs typeface="Arial" pitchFamily="34" charset="0"/>
              </a:rPr>
              <a:t> department _id </a:t>
            </a:r>
            <a:r>
              <a:rPr lang="en-US" sz="2000" dirty="0" smtClean="0">
                <a:solidFill>
                  <a:srgbClr val="FF0000"/>
                </a:solidFill>
                <a:latin typeface="Arial" pitchFamily="34" charset="0"/>
                <a:cs typeface="Arial" pitchFamily="34" charset="0"/>
              </a:rPr>
              <a:t>in</a:t>
            </a:r>
            <a:r>
              <a:rPr lang="en-US" sz="2000" dirty="0" smtClean="0">
                <a:latin typeface="Arial" pitchFamily="34" charset="0"/>
                <a:cs typeface="Arial" pitchFamily="34" charset="0"/>
              </a:rPr>
              <a:t> (100,110,130)</a:t>
            </a:r>
          </a:p>
          <a:p>
            <a:pPr lvl="1">
              <a:buNone/>
            </a:pPr>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desc,last_name</a:t>
            </a:r>
            <a:endParaRPr lang="en-US" sz="2000" dirty="0" smtClean="0">
              <a:latin typeface="Arial" pitchFamily="34" charset="0"/>
              <a:cs typeface="Arial" pitchFamily="34" charset="0"/>
            </a:endParaRPr>
          </a:p>
          <a:p>
            <a:pPr marL="539496" indent="-457200">
              <a:buNone/>
            </a:pPr>
            <a:endParaRPr lang="en-US" sz="2400" dirty="0" smtClean="0">
              <a:solidFill>
                <a:schemeClr val="bg1"/>
              </a:solidFill>
            </a:endParaRPr>
          </a:p>
        </p:txBody>
      </p:sp>
      <p:sp>
        <p:nvSpPr>
          <p:cNvPr id="4" name="TextBox 3"/>
          <p:cNvSpPr txBox="1"/>
          <p:nvPr/>
        </p:nvSpPr>
        <p:spPr>
          <a:xfrm>
            <a:off x="780714" y="381000"/>
            <a:ext cx="7677486" cy="1292662"/>
          </a:xfrm>
          <a:prstGeom prst="rect">
            <a:avLst/>
          </a:prstGeom>
          <a:noFill/>
          <a:ln w="19050">
            <a:solidFill>
              <a:srgbClr val="FF0000"/>
            </a:solidFill>
          </a:ln>
        </p:spPr>
        <p:txBody>
          <a:bodyPr wrap="non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=10</a:t>
            </a:r>
          </a:p>
          <a:p>
            <a:endParaRPr lang="en-US" dirty="0"/>
          </a:p>
        </p:txBody>
      </p:sp>
      <p:sp>
        <p:nvSpPr>
          <p:cNvPr id="5" name="TextBox 4"/>
          <p:cNvSpPr txBox="1"/>
          <p:nvPr/>
        </p:nvSpPr>
        <p:spPr>
          <a:xfrm>
            <a:off x="762000" y="1752600"/>
            <a:ext cx="7753686" cy="1292662"/>
          </a:xfrm>
          <a:prstGeom prst="rect">
            <a:avLst/>
          </a:prstGeom>
          <a:noFill/>
          <a:ln w="19050">
            <a:solidFill>
              <a:srgbClr val="00B05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a:t>
            </a:r>
            <a:r>
              <a:rPr lang="en-US" sz="2000" dirty="0" err="1" smtClean="0">
                <a:latin typeface="Arial" pitchFamily="34" charset="0"/>
                <a:cs typeface="Arial" pitchFamily="34" charset="0"/>
              </a:rPr>
              <a:t>salary,email,phone_number</a:t>
            </a:r>
            <a:endParaRPr lang="en-US" sz="2000" dirty="0" smtClean="0">
              <a:latin typeface="Arial" pitchFamily="34" charset="0"/>
              <a:cs typeface="Arial" pitchFamily="34" charset="0"/>
            </a:endParaRPr>
          </a:p>
          <a:p>
            <a:pPr lvl="1">
              <a:buNone/>
            </a:pPr>
            <a:r>
              <a:rPr lang="en-US" sz="2000" dirty="0" smtClean="0">
                <a:latin typeface="Arial" pitchFamily="34" charset="0"/>
                <a:cs typeface="Arial" pitchFamily="34" charset="0"/>
              </a:rPr>
              <a:t> FROM employees</a:t>
            </a:r>
          </a:p>
          <a:p>
            <a:pPr lvl="1">
              <a:buNone/>
            </a:pPr>
            <a:r>
              <a:rPr lang="en-US" sz="2000" dirty="0" smtClean="0">
                <a:latin typeface="Arial" pitchFamily="34" charset="0"/>
                <a:cs typeface="Arial" pitchFamily="34" charset="0"/>
              </a:rPr>
              <a:t>    WHERE </a:t>
            </a:r>
            <a:r>
              <a:rPr lang="en-US" sz="2000" dirty="0" err="1" smtClean="0">
                <a:latin typeface="Arial" pitchFamily="34" charset="0"/>
                <a:cs typeface="Arial" pitchFamily="34" charset="0"/>
              </a:rPr>
              <a:t>employee_id</a:t>
            </a:r>
            <a:r>
              <a:rPr lang="en-US" sz="2000" dirty="0" smtClean="0">
                <a:latin typeface="Arial" pitchFamily="34" charset="0"/>
                <a:cs typeface="Arial" pitchFamily="34" charset="0"/>
              </a:rPr>
              <a:t> in(100,102,103);</a:t>
            </a:r>
          </a:p>
          <a:p>
            <a:endParaRPr lang="en-US" dirty="0"/>
          </a:p>
        </p:txBody>
      </p:sp>
      <p:sp>
        <p:nvSpPr>
          <p:cNvPr id="6" name="TextBox 5"/>
          <p:cNvSpPr txBox="1"/>
          <p:nvPr/>
        </p:nvSpPr>
        <p:spPr>
          <a:xfrm>
            <a:off x="685800" y="3124200"/>
            <a:ext cx="7772400" cy="1600438"/>
          </a:xfrm>
          <a:prstGeom prst="rect">
            <a:avLst/>
          </a:prstGeom>
          <a:noFill/>
          <a:ln w="19050">
            <a:solidFill>
              <a:srgbClr val="00B0F0"/>
            </a:solidFill>
          </a:ln>
        </p:spPr>
        <p:txBody>
          <a:bodyPr wrap="square" rtlCol="0">
            <a:spAutoFit/>
          </a:bodyPr>
          <a:lstStyle/>
          <a:p>
            <a:pPr lvl="1">
              <a:buFont typeface="Wingdings" pitchFamily="2" charset="2"/>
              <a:buChar char="q"/>
            </a:pPr>
            <a:r>
              <a:rPr lang="en-US" sz="2000" dirty="0" smtClean="0">
                <a:latin typeface="Arial" pitchFamily="34" charset="0"/>
                <a:cs typeface="Arial" pitchFamily="34" charset="0"/>
              </a:rPr>
              <a:t>SELECT </a:t>
            </a:r>
            <a:r>
              <a:rPr lang="en-US" sz="2000" dirty="0" err="1" smtClean="0">
                <a:latin typeface="Arial" pitchFamily="34" charset="0"/>
                <a:cs typeface="Arial" pitchFamily="34" charset="0"/>
              </a:rPr>
              <a:t>first_name,last_name</a:t>
            </a:r>
            <a:r>
              <a:rPr lang="en-US" sz="2000" dirty="0" smtClean="0">
                <a:latin typeface="Arial" pitchFamily="34" charset="0"/>
                <a:cs typeface="Arial" pitchFamily="34" charset="0"/>
              </a:rPr>
              <a:t>, salary</a:t>
            </a:r>
          </a:p>
          <a:p>
            <a:pPr lvl="1"/>
            <a:r>
              <a:rPr lang="en-US" sz="2000" dirty="0" smtClean="0">
                <a:latin typeface="Arial" pitchFamily="34" charset="0"/>
                <a:cs typeface="Arial" pitchFamily="34" charset="0"/>
              </a:rPr>
              <a:t>   FROM employees </a:t>
            </a:r>
          </a:p>
          <a:p>
            <a:pPr lvl="1"/>
            <a:r>
              <a:rPr lang="en-US" sz="2000" dirty="0" smtClean="0">
                <a:latin typeface="Arial" pitchFamily="34" charset="0"/>
                <a:cs typeface="Arial" pitchFamily="34" charset="0"/>
              </a:rPr>
              <a:t>   WHERE salary&gt;7000</a:t>
            </a:r>
          </a:p>
          <a:p>
            <a:pPr lvl="1"/>
            <a:r>
              <a:rPr lang="en-US" sz="2000" dirty="0" smtClean="0">
                <a:latin typeface="Arial" pitchFamily="34" charset="0"/>
                <a:cs typeface="Arial" pitchFamily="34" charset="0"/>
              </a:rPr>
              <a:t>  order by salary </a:t>
            </a:r>
            <a:r>
              <a:rPr lang="en-US" sz="2000" dirty="0" err="1" smtClean="0">
                <a:latin typeface="Arial" pitchFamily="34" charset="0"/>
                <a:cs typeface="Arial" pitchFamily="34" charset="0"/>
              </a:rPr>
              <a:t>desc</a:t>
            </a:r>
            <a:endParaRPr lang="en-US" sz="2000" dirty="0" smtClean="0">
              <a:latin typeface="Arial" pitchFamily="34" charset="0"/>
              <a:cs typeface="Arial" pitchFamily="34" charset="0"/>
            </a:endParaRPr>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u="sng" dirty="0" smtClean="0"/>
              <a:t>Some </a:t>
            </a:r>
            <a:r>
              <a:rPr lang="en-US" b="1" u="sng" dirty="0" err="1" smtClean="0"/>
              <a:t>impotant</a:t>
            </a:r>
            <a:r>
              <a:rPr lang="en-US" b="1" u="sng" dirty="0" smtClean="0"/>
              <a:t> terminology&gt;&gt;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solidFill>
                  <a:srgbClr val="FF0000"/>
                </a:solidFill>
              </a:rPr>
              <a:t>ERD</a:t>
            </a:r>
            <a:r>
              <a:rPr lang="en-US" dirty="0" smtClean="0">
                <a:solidFill>
                  <a:srgbClr val="00B050"/>
                </a:solidFill>
              </a:rPr>
              <a:t>(entity relation diagram):</a:t>
            </a:r>
            <a:r>
              <a:rPr lang="en-US" dirty="0" smtClean="0"/>
              <a:t> A graphical representation of the entities (Tables) and their relationships. </a:t>
            </a:r>
          </a:p>
          <a:p>
            <a:pPr lvl="0"/>
            <a:r>
              <a:rPr lang="en-US" dirty="0" smtClean="0">
                <a:solidFill>
                  <a:srgbClr val="FF0000"/>
                </a:solidFill>
              </a:rPr>
              <a:t>Normalization</a:t>
            </a:r>
            <a:r>
              <a:rPr lang="en-US" dirty="0" smtClean="0"/>
              <a:t>: Process of decomposing large table to eliminate redundant data.</a:t>
            </a:r>
            <a:endParaRPr lang="en-US" sz="2400" dirty="0" smtClean="0"/>
          </a:p>
          <a:p>
            <a:pPr lvl="1"/>
            <a:r>
              <a:rPr lang="en-US" dirty="0" smtClean="0"/>
              <a:t>Process of developing or designing data base</a:t>
            </a:r>
            <a:endParaRPr lang="en-US" sz="2000" dirty="0" smtClean="0"/>
          </a:p>
          <a:p>
            <a:pPr lvl="1"/>
            <a:r>
              <a:rPr lang="en-US" dirty="0" smtClean="0"/>
              <a:t>1st create a big data table</a:t>
            </a:r>
            <a:endParaRPr lang="en-US" sz="2000" dirty="0" smtClean="0"/>
          </a:p>
          <a:p>
            <a:pPr lvl="1"/>
            <a:r>
              <a:rPr lang="en-US" dirty="0" smtClean="0"/>
              <a:t>Break into simple/normal</a:t>
            </a:r>
            <a:endParaRPr lang="en-US" sz="2000" dirty="0" smtClean="0"/>
          </a:p>
          <a:p>
            <a:pPr lvl="2"/>
            <a:r>
              <a:rPr lang="en-US" dirty="0" smtClean="0"/>
              <a:t>1st normal form</a:t>
            </a:r>
            <a:endParaRPr lang="en-US" sz="1600" dirty="0" smtClean="0"/>
          </a:p>
          <a:p>
            <a:pPr lvl="2"/>
            <a:r>
              <a:rPr lang="en-US" dirty="0" smtClean="0"/>
              <a:t>2nd normal form</a:t>
            </a:r>
            <a:endParaRPr lang="en-US" sz="1600" dirty="0" smtClean="0"/>
          </a:p>
          <a:p>
            <a:pPr lvl="2"/>
            <a:r>
              <a:rPr lang="en-US" dirty="0" smtClean="0"/>
              <a:t>3rd normal form</a:t>
            </a:r>
            <a:endParaRPr lang="en-US" sz="1600" dirty="0" smtClean="0"/>
          </a:p>
          <a:p>
            <a:pPr lvl="0"/>
            <a:r>
              <a:rPr lang="en-US" dirty="0" smtClean="0">
                <a:solidFill>
                  <a:srgbClr val="FF0000"/>
                </a:solidFill>
              </a:rPr>
              <a:t>DDL</a:t>
            </a:r>
            <a:r>
              <a:rPr lang="en-US" dirty="0" smtClean="0"/>
              <a:t>-(</a:t>
            </a:r>
            <a:r>
              <a:rPr lang="en-US" dirty="0" smtClean="0">
                <a:solidFill>
                  <a:srgbClr val="00B050"/>
                </a:solidFill>
              </a:rPr>
              <a:t>data definition languages)- </a:t>
            </a:r>
            <a:r>
              <a:rPr lang="en-US" dirty="0" smtClean="0"/>
              <a:t>create /alter table&gt;&gt;data administrator use it, deal with structure of database</a:t>
            </a:r>
          </a:p>
          <a:p>
            <a:pPr lvl="0"/>
            <a:r>
              <a:rPr lang="en-US" dirty="0" smtClean="0">
                <a:solidFill>
                  <a:srgbClr val="FF0000"/>
                </a:solidFill>
              </a:rPr>
              <a:t>DML</a:t>
            </a:r>
            <a:r>
              <a:rPr lang="en-US" dirty="0" smtClean="0"/>
              <a:t>(</a:t>
            </a:r>
            <a:r>
              <a:rPr lang="en-US" dirty="0" smtClean="0">
                <a:solidFill>
                  <a:srgbClr val="00B050"/>
                </a:solidFill>
              </a:rPr>
              <a:t>data manipulation languages</a:t>
            </a:r>
            <a:r>
              <a:rPr lang="en-US" dirty="0" smtClean="0"/>
              <a:t>)- As QA, we need this languages.</a:t>
            </a:r>
          </a:p>
        </p:txBody>
      </p:sp>
    </p:spTree>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dll.jpg"/>
          <p:cNvPicPr>
            <a:picLocks noGrp="1" noChangeAspect="1"/>
          </p:cNvPicPr>
          <p:nvPr>
            <p:ph idx="1"/>
          </p:nvPr>
        </p:nvPicPr>
        <p:blipFill>
          <a:blip r:embed="rId2"/>
          <a:stretch>
            <a:fillRect/>
          </a:stretch>
        </p:blipFill>
        <p:spPr>
          <a:xfrm>
            <a:off x="981402" y="152400"/>
            <a:ext cx="8162598" cy="6477000"/>
          </a:xfrm>
        </p:spPr>
      </p:pic>
      <p:sp>
        <p:nvSpPr>
          <p:cNvPr id="2" name="TextBox 1"/>
          <p:cNvSpPr txBox="1"/>
          <p:nvPr/>
        </p:nvSpPr>
        <p:spPr>
          <a:xfrm>
            <a:off x="1752600" y="6324600"/>
            <a:ext cx="2945230" cy="369332"/>
          </a:xfrm>
          <a:prstGeom prst="rect">
            <a:avLst/>
          </a:prstGeom>
          <a:noFill/>
        </p:spPr>
        <p:txBody>
          <a:bodyPr wrap="none" rtlCol="0">
            <a:spAutoFit/>
          </a:bodyPr>
          <a:lstStyle/>
          <a:p>
            <a:r>
              <a:rPr lang="en-US" dirty="0" smtClean="0"/>
              <a:t>ROLL BACK NOT POSSIBLE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29059" y="381000"/>
            <a:ext cx="7886700" cy="5257800"/>
          </a:xfrm>
        </p:spPr>
      </p:pic>
      <p:pic>
        <p:nvPicPr>
          <p:cNvPr id="5" name="Content Placeholder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267200"/>
            <a:ext cx="3009900" cy="1876425"/>
          </a:xfrm>
          <a:prstGeom prst="rect">
            <a:avLst/>
          </a:prstGeom>
        </p:spPr>
      </p:pic>
      <p:cxnSp>
        <p:nvCxnSpPr>
          <p:cNvPr id="9" name="Curved Connector 8"/>
          <p:cNvCxnSpPr>
            <a:endCxn id="5" idx="0"/>
          </p:cNvCxnSpPr>
          <p:nvPr/>
        </p:nvCxnSpPr>
        <p:spPr>
          <a:xfrm rot="16200000" flipH="1">
            <a:off x="5629275" y="2905125"/>
            <a:ext cx="1752600" cy="971550"/>
          </a:xfrm>
          <a:prstGeom prst="curvedConnector3">
            <a:avLst>
              <a:gd name="adj1" fmla="val 2430"/>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233367668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ML.jpg"/>
          <p:cNvPicPr>
            <a:picLocks noChangeAspect="1"/>
          </p:cNvPicPr>
          <p:nvPr/>
        </p:nvPicPr>
        <p:blipFill>
          <a:blip r:embed="rId2"/>
          <a:stretch>
            <a:fillRect/>
          </a:stretch>
        </p:blipFill>
        <p:spPr>
          <a:xfrm>
            <a:off x="990600" y="304800"/>
            <a:ext cx="8087078" cy="5791200"/>
          </a:xfrm>
          <a:prstGeom prst="rect">
            <a:avLst/>
          </a:prstGeom>
        </p:spPr>
      </p:pic>
      <p:sp>
        <p:nvSpPr>
          <p:cNvPr id="3" name="Rectangle 2"/>
          <p:cNvSpPr/>
          <p:nvPr/>
        </p:nvSpPr>
        <p:spPr>
          <a:xfrm>
            <a:off x="1371600" y="5181600"/>
            <a:ext cx="1066800" cy="381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smtClean="0">
                <a:solidFill>
                  <a:schemeClr val="tx1"/>
                </a:solidFill>
              </a:rPr>
              <a:t>DML</a:t>
            </a:r>
            <a:r>
              <a:rPr lang="en-US" dirty="0" smtClean="0"/>
              <a:t>M</a:t>
            </a:r>
            <a:endParaRPr lang="en-US" dirty="0"/>
          </a:p>
        </p:txBody>
      </p:sp>
      <p:sp>
        <p:nvSpPr>
          <p:cNvPr id="4" name="TextBox 3"/>
          <p:cNvSpPr txBox="1"/>
          <p:nvPr/>
        </p:nvSpPr>
        <p:spPr>
          <a:xfrm>
            <a:off x="1245220" y="5726668"/>
            <a:ext cx="2386359" cy="369332"/>
          </a:xfrm>
          <a:prstGeom prst="rect">
            <a:avLst/>
          </a:prstGeom>
          <a:noFill/>
        </p:spPr>
        <p:txBody>
          <a:bodyPr wrap="none" rtlCol="0">
            <a:spAutoFit/>
          </a:bodyPr>
          <a:lstStyle/>
          <a:p>
            <a:r>
              <a:rPr lang="en-US" dirty="0" smtClean="0"/>
              <a:t>ROLL BACK POSSIBLE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a:t>Some of The Most Important SQL </a:t>
            </a:r>
            <a:r>
              <a:rPr lang="en-US" b="1" dirty="0" smtClean="0"/>
              <a:t>Commands</a:t>
            </a:r>
            <a:endParaRPr lang="en-US" dirty="0"/>
          </a:p>
        </p:txBody>
      </p:sp>
      <p:sp>
        <p:nvSpPr>
          <p:cNvPr id="3" name="Content Placeholder 2"/>
          <p:cNvSpPr>
            <a:spLocks noGrp="1"/>
          </p:cNvSpPr>
          <p:nvPr>
            <p:ph idx="1"/>
          </p:nvPr>
        </p:nvSpPr>
        <p:spPr/>
        <p:txBody>
          <a:bodyPr>
            <a:normAutofit fontScale="77500" lnSpcReduction="20000"/>
          </a:bodyPr>
          <a:lstStyle/>
          <a:p>
            <a:r>
              <a:rPr lang="en-US" b="1" dirty="0" smtClean="0"/>
              <a:t>SELECT</a:t>
            </a:r>
            <a:r>
              <a:rPr lang="en-US" dirty="0" smtClean="0"/>
              <a:t> </a:t>
            </a:r>
            <a:r>
              <a:rPr lang="en-US" dirty="0"/>
              <a:t>- extracts data from a database</a:t>
            </a:r>
          </a:p>
          <a:p>
            <a:r>
              <a:rPr lang="en-US" b="1" dirty="0"/>
              <a:t>UPDATE</a:t>
            </a:r>
            <a:r>
              <a:rPr lang="en-US" dirty="0"/>
              <a:t> - updates data in a database</a:t>
            </a:r>
          </a:p>
          <a:p>
            <a:r>
              <a:rPr lang="en-US" b="1" dirty="0"/>
              <a:t>DELETE</a:t>
            </a:r>
            <a:r>
              <a:rPr lang="en-US" dirty="0"/>
              <a:t> - deletes data from a database</a:t>
            </a:r>
          </a:p>
          <a:p>
            <a:r>
              <a:rPr lang="en-US" b="1" dirty="0"/>
              <a:t>INSERT INTO</a:t>
            </a:r>
            <a:r>
              <a:rPr lang="en-US" dirty="0"/>
              <a:t> - inserts new data into a database</a:t>
            </a:r>
          </a:p>
          <a:p>
            <a:r>
              <a:rPr lang="en-US" b="1" dirty="0"/>
              <a:t>CREATE DATABASE</a:t>
            </a:r>
            <a:r>
              <a:rPr lang="en-US" dirty="0"/>
              <a:t> - creates a new database</a:t>
            </a:r>
          </a:p>
          <a:p>
            <a:r>
              <a:rPr lang="en-US" b="1" dirty="0"/>
              <a:t>ALTER DATABASE</a:t>
            </a:r>
            <a:r>
              <a:rPr lang="en-US" dirty="0"/>
              <a:t> - modifies a database</a:t>
            </a:r>
          </a:p>
          <a:p>
            <a:r>
              <a:rPr lang="en-US" b="1" dirty="0"/>
              <a:t>CREATE TABLE</a:t>
            </a:r>
            <a:r>
              <a:rPr lang="en-US" dirty="0"/>
              <a:t> - creates a new table</a:t>
            </a:r>
          </a:p>
          <a:p>
            <a:r>
              <a:rPr lang="en-US" b="1" dirty="0"/>
              <a:t>ALTER TABLE</a:t>
            </a:r>
            <a:r>
              <a:rPr lang="en-US" dirty="0"/>
              <a:t> - modifies a table</a:t>
            </a:r>
          </a:p>
          <a:p>
            <a:r>
              <a:rPr lang="en-US" b="1" dirty="0"/>
              <a:t>DROP TABLE</a:t>
            </a:r>
            <a:r>
              <a:rPr lang="en-US" dirty="0"/>
              <a:t> - deletes a table</a:t>
            </a:r>
          </a:p>
          <a:p>
            <a:r>
              <a:rPr lang="en-US" b="1" dirty="0"/>
              <a:t>CREATE INDEX</a:t>
            </a:r>
            <a:r>
              <a:rPr lang="en-US" dirty="0"/>
              <a:t> - creates an index (search key)</a:t>
            </a:r>
          </a:p>
          <a:p>
            <a:r>
              <a:rPr lang="en-US" b="1" dirty="0"/>
              <a:t>DROP INDEX</a:t>
            </a:r>
            <a:r>
              <a:rPr lang="en-US" dirty="0"/>
              <a:t> - deletes an index</a:t>
            </a:r>
          </a:p>
          <a:p>
            <a:endParaRPr lang="en-US" dirty="0"/>
          </a:p>
        </p:txBody>
      </p:sp>
    </p:spTree>
    <p:extLst>
      <p:ext uri="{BB962C8B-B14F-4D97-AF65-F5344CB8AC3E}">
        <p14:creationId xmlns:p14="http://schemas.microsoft.com/office/powerpoint/2010/main" val="598806620"/>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990600" y="838201"/>
          <a:ext cx="8077200" cy="4321237"/>
        </p:xfrm>
        <a:graphic>
          <a:graphicData uri="http://schemas.openxmlformats.org/drawingml/2006/table">
            <a:tbl>
              <a:tblPr firstRow="1" bandRow="1">
                <a:tableStyleId>{5C22544A-7EE6-4342-B048-85BDC9FD1C3A}</a:tableStyleId>
              </a:tblPr>
              <a:tblGrid>
                <a:gridCol w="2692400"/>
                <a:gridCol w="2692400"/>
                <a:gridCol w="2692400"/>
              </a:tblGrid>
              <a:tr h="470821">
                <a:tc>
                  <a:txBody>
                    <a:bodyPr/>
                    <a:lstStyle/>
                    <a:p>
                      <a:r>
                        <a:rPr lang="en-US" dirty="0" smtClean="0"/>
                        <a:t>DELETE</a:t>
                      </a:r>
                      <a:endParaRPr lang="en-US" dirty="0"/>
                    </a:p>
                  </a:txBody>
                  <a:tcPr/>
                </a:tc>
                <a:tc>
                  <a:txBody>
                    <a:bodyPr/>
                    <a:lstStyle/>
                    <a:p>
                      <a:r>
                        <a:rPr lang="en-US" dirty="0" smtClean="0"/>
                        <a:t>DROP</a:t>
                      </a:r>
                      <a:endParaRPr lang="en-US" dirty="0"/>
                    </a:p>
                  </a:txBody>
                  <a:tcPr/>
                </a:tc>
                <a:tc>
                  <a:txBody>
                    <a:bodyPr/>
                    <a:lstStyle/>
                    <a:p>
                      <a:r>
                        <a:rPr lang="en-US" dirty="0" smtClean="0"/>
                        <a:t>TRUNCATE</a:t>
                      </a:r>
                      <a:endParaRPr lang="en-US" dirty="0"/>
                    </a:p>
                  </a:txBody>
                  <a:tcPr/>
                </a:tc>
              </a:tr>
              <a:tr h="470821">
                <a:tc>
                  <a:txBody>
                    <a:bodyPr/>
                    <a:lstStyle/>
                    <a:p>
                      <a:r>
                        <a:rPr lang="en-US" dirty="0" smtClean="0"/>
                        <a:t>DML</a:t>
                      </a:r>
                      <a:endParaRPr lang="en-US" dirty="0"/>
                    </a:p>
                  </a:txBody>
                  <a:tcPr/>
                </a:tc>
                <a:tc>
                  <a:txBody>
                    <a:bodyPr/>
                    <a:lstStyle/>
                    <a:p>
                      <a:r>
                        <a:rPr lang="en-US" dirty="0" smtClean="0"/>
                        <a:t>DDL</a:t>
                      </a:r>
                      <a:endParaRPr lang="en-US" dirty="0"/>
                    </a:p>
                  </a:txBody>
                  <a:tcPr/>
                </a:tc>
                <a:tc>
                  <a:txBody>
                    <a:bodyPr/>
                    <a:lstStyle/>
                    <a:p>
                      <a:r>
                        <a:rPr lang="en-US" dirty="0" smtClean="0"/>
                        <a:t>DDL</a:t>
                      </a:r>
                      <a:endParaRPr lang="en-US" dirty="0"/>
                    </a:p>
                  </a:txBody>
                  <a:tcPr/>
                </a:tc>
              </a:tr>
              <a:tr h="812651">
                <a:tc>
                  <a:txBody>
                    <a:bodyPr/>
                    <a:lstStyle/>
                    <a:p>
                      <a:r>
                        <a:rPr lang="en-US" dirty="0" smtClean="0"/>
                        <a:t>Remove row data</a:t>
                      </a:r>
                      <a:endParaRPr lang="en-US" dirty="0"/>
                    </a:p>
                  </a:txBody>
                  <a:tcPr/>
                </a:tc>
                <a:tc>
                  <a:txBody>
                    <a:bodyPr/>
                    <a:lstStyle/>
                    <a:p>
                      <a:r>
                        <a:rPr lang="en-US" dirty="0" smtClean="0"/>
                        <a:t>Remove Table data</a:t>
                      </a:r>
                      <a:endParaRPr lang="en-US" dirty="0"/>
                    </a:p>
                  </a:txBody>
                  <a:tcPr/>
                </a:tc>
                <a:tc>
                  <a:txBody>
                    <a:bodyPr/>
                    <a:lstStyle/>
                    <a:p>
                      <a:r>
                        <a:rPr lang="en-US" dirty="0" smtClean="0"/>
                        <a:t>Remove table data with table</a:t>
                      </a:r>
                      <a:r>
                        <a:rPr lang="en-US" baseline="0" dirty="0" smtClean="0"/>
                        <a:t> structure</a:t>
                      </a:r>
                      <a:endParaRPr lang="en-US" dirty="0"/>
                    </a:p>
                  </a:txBody>
                  <a:tcPr/>
                </a:tc>
              </a:tr>
              <a:tr h="812651">
                <a:tc>
                  <a:txBody>
                    <a:bodyPr/>
                    <a:lstStyle/>
                    <a:p>
                      <a:r>
                        <a:rPr lang="en-US" dirty="0" smtClean="0"/>
                        <a:t>No</a:t>
                      </a:r>
                      <a:r>
                        <a:rPr lang="en-US" baseline="0" dirty="0" smtClean="0"/>
                        <a:t> table structure remove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a:t>
                      </a:r>
                      <a:r>
                        <a:rPr lang="en-US" baseline="0" dirty="0" smtClean="0"/>
                        <a:t> table structure remove</a:t>
                      </a:r>
                      <a:endParaRPr lang="en-US"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Yes</a:t>
                      </a:r>
                      <a:r>
                        <a:rPr lang="en-US" baseline="0" dirty="0" smtClean="0"/>
                        <a:t> table structure remove</a:t>
                      </a:r>
                      <a:endParaRPr lang="en-US" dirty="0" smtClean="0"/>
                    </a:p>
                  </a:txBody>
                  <a:tcPr/>
                </a:tc>
              </a:tr>
              <a:tr h="470821">
                <a:tc>
                  <a:txBody>
                    <a:bodyPr/>
                    <a:lstStyle/>
                    <a:p>
                      <a:r>
                        <a:rPr lang="en-US" dirty="0" smtClean="0"/>
                        <a:t>No Auto commit</a:t>
                      </a:r>
                      <a:endParaRPr lang="en-US" dirty="0"/>
                    </a:p>
                  </a:txBody>
                  <a:tcPr/>
                </a:tc>
                <a:tc>
                  <a:txBody>
                    <a:bodyPr/>
                    <a:lstStyle/>
                    <a:p>
                      <a:r>
                        <a:rPr lang="en-US" dirty="0" smtClean="0"/>
                        <a:t>Yes</a:t>
                      </a:r>
                      <a:r>
                        <a:rPr lang="en-US" baseline="0" dirty="0" smtClean="0"/>
                        <a:t> Auto commit</a:t>
                      </a:r>
                      <a:endParaRPr lang="en-US" dirty="0"/>
                    </a:p>
                  </a:txBody>
                  <a:tcPr/>
                </a:tc>
                <a:tc>
                  <a:txBody>
                    <a:bodyPr/>
                    <a:lstStyle/>
                    <a:p>
                      <a:r>
                        <a:rPr lang="en-US" dirty="0" smtClean="0"/>
                        <a:t>Yes Auto commit</a:t>
                      </a:r>
                      <a:endParaRPr lang="en-US" dirty="0"/>
                    </a:p>
                  </a:txBody>
                  <a:tcPr/>
                </a:tc>
              </a:tr>
              <a:tr h="470821">
                <a:tc>
                  <a:txBody>
                    <a:bodyPr/>
                    <a:lstStyle/>
                    <a:p>
                      <a:r>
                        <a:rPr lang="en-US" dirty="0" smtClean="0"/>
                        <a:t>Yes Rollback</a:t>
                      </a:r>
                      <a:endParaRPr lang="en-US" dirty="0"/>
                    </a:p>
                  </a:txBody>
                  <a:tcPr/>
                </a:tc>
                <a:tc>
                  <a:txBody>
                    <a:bodyPr/>
                    <a:lstStyle/>
                    <a:p>
                      <a:r>
                        <a:rPr lang="en-US" dirty="0" smtClean="0"/>
                        <a:t>No Rollback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No Rollback</a:t>
                      </a:r>
                    </a:p>
                  </a:txBody>
                  <a:tcPr/>
                </a:tc>
              </a:tr>
              <a:tr h="812651">
                <a:tc>
                  <a:txBody>
                    <a:bodyPr/>
                    <a:lstStyle/>
                    <a:p>
                      <a:r>
                        <a:rPr lang="en-US" dirty="0" smtClean="0"/>
                        <a:t>Can remove row data</a:t>
                      </a:r>
                      <a:endParaRPr lang="en-US" dirty="0"/>
                    </a:p>
                  </a:txBody>
                  <a:tcPr/>
                </a:tc>
                <a:tc>
                  <a:txBody>
                    <a:bodyPr/>
                    <a:lstStyle/>
                    <a:p>
                      <a:r>
                        <a:rPr lang="en-US" dirty="0" smtClean="0"/>
                        <a:t>Can remove table data</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Can remove table</a:t>
                      </a:r>
                      <a:r>
                        <a:rPr lang="en-US" baseline="0" dirty="0" smtClean="0"/>
                        <a:t> data</a:t>
                      </a:r>
                      <a:endParaRPr lang="en-US" dirty="0" smtClean="0"/>
                    </a:p>
                  </a:txBody>
                  <a:tcPr/>
                </a:tc>
              </a:tr>
            </a:tbl>
          </a:graphicData>
        </a:graphic>
      </p:graphicFrame>
    </p:spTree>
    <p:extLst>
      <p:ext uri="{BB962C8B-B14F-4D97-AF65-F5344CB8AC3E}">
        <p14:creationId xmlns:p14="http://schemas.microsoft.com/office/powerpoint/2010/main" val="261025471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124200" y="2438400"/>
            <a:ext cx="3886200" cy="1143000"/>
          </a:xfrm>
        </p:spPr>
        <p:txBody>
          <a:bodyPr/>
          <a:lstStyle/>
          <a:p>
            <a:r>
              <a:rPr lang="en-US" dirty="0" smtClean="0">
                <a:solidFill>
                  <a:srgbClr val="FF0000"/>
                </a:solidFill>
              </a:rPr>
              <a:t>FUNCTION</a:t>
            </a:r>
            <a:endParaRPr lang="en-US" dirty="0">
              <a:solidFill>
                <a:srgbClr val="FF0000"/>
              </a:solidFill>
            </a:endParaRPr>
          </a:p>
        </p:txBody>
      </p:sp>
    </p:spTree>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Single Row Functions/group</a:t>
            </a:r>
            <a:endParaRPr lang="en-US" dirty="0"/>
          </a:p>
        </p:txBody>
      </p:sp>
      <p:sp>
        <p:nvSpPr>
          <p:cNvPr id="3" name="Content Placeholder 2"/>
          <p:cNvSpPr>
            <a:spLocks noGrp="1"/>
          </p:cNvSpPr>
          <p:nvPr>
            <p:ph idx="1"/>
          </p:nvPr>
        </p:nvSpPr>
        <p:spPr/>
        <p:txBody>
          <a:bodyPr>
            <a:normAutofit/>
          </a:bodyPr>
          <a:lstStyle/>
          <a:p>
            <a:r>
              <a:rPr lang="en-US" dirty="0" smtClean="0"/>
              <a:t>Operate on one row at a time, and return one row of output for each input row.</a:t>
            </a:r>
          </a:p>
          <a:p>
            <a:pPr lvl="1"/>
            <a:r>
              <a:rPr lang="en-US" sz="2200" dirty="0" smtClean="0">
                <a:solidFill>
                  <a:srgbClr val="FF0000"/>
                </a:solidFill>
              </a:rPr>
              <a:t>CONCAT(x, y) </a:t>
            </a:r>
            <a:r>
              <a:rPr lang="en-US" sz="2200" dirty="0" smtClean="0"/>
              <a:t>– Append two string and return the resulting string.</a:t>
            </a:r>
          </a:p>
          <a:p>
            <a:pPr lvl="1"/>
            <a:r>
              <a:rPr lang="en-US" sz="2200" dirty="0" smtClean="0"/>
              <a:t> </a:t>
            </a:r>
            <a:r>
              <a:rPr lang="en-US" sz="2200" dirty="0" smtClean="0">
                <a:solidFill>
                  <a:srgbClr val="FF0000"/>
                </a:solidFill>
              </a:rPr>
              <a:t>LOWER() &amp; UPPER() </a:t>
            </a:r>
            <a:r>
              <a:rPr lang="en-US" sz="2200" dirty="0" smtClean="0"/>
              <a:t>– Converts letter to lower or upper character</a:t>
            </a:r>
          </a:p>
          <a:p>
            <a:pPr lvl="1"/>
            <a:r>
              <a:rPr lang="en-US" sz="2200" dirty="0" smtClean="0">
                <a:solidFill>
                  <a:srgbClr val="FF0000"/>
                </a:solidFill>
              </a:rPr>
              <a:t>SUBSTR() </a:t>
            </a:r>
            <a:r>
              <a:rPr lang="en-US" sz="2200" dirty="0" smtClean="0"/>
              <a:t>– Return substring of a string input</a:t>
            </a:r>
          </a:p>
          <a:p>
            <a:pPr lvl="1"/>
            <a:r>
              <a:rPr lang="en-US" sz="2200" dirty="0" smtClean="0"/>
              <a:t> </a:t>
            </a:r>
            <a:r>
              <a:rPr lang="en-US" sz="2200" dirty="0" smtClean="0">
                <a:solidFill>
                  <a:srgbClr val="FF0000"/>
                </a:solidFill>
              </a:rPr>
              <a:t>ROUND() </a:t>
            </a:r>
            <a:r>
              <a:rPr lang="en-US" sz="2200" dirty="0" smtClean="0"/>
              <a:t>– Get the result of rounding value, a whole number.</a:t>
            </a:r>
          </a:p>
          <a:p>
            <a:pPr lvl="1"/>
            <a:r>
              <a:rPr lang="en-US" sz="2200" dirty="0" smtClean="0">
                <a:solidFill>
                  <a:srgbClr val="FF0000"/>
                </a:solidFill>
              </a:rPr>
              <a:t>DISTINCT() </a:t>
            </a:r>
            <a:r>
              <a:rPr lang="en-US" sz="2200" dirty="0" smtClean="0"/>
              <a:t>– eliminate duplicate records</a:t>
            </a:r>
            <a:r>
              <a:rPr lang="en-US" sz="2200" b="1" dirty="0" smtClean="0"/>
              <a:t>.</a:t>
            </a:r>
            <a:endParaRPr lang="en-US" sz="2200" dirty="0"/>
          </a:p>
        </p:txBody>
      </p:sp>
    </p:spTree>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Eamples</a:t>
            </a:r>
            <a:endParaRPr lang="en-US" dirty="0"/>
          </a:p>
        </p:txBody>
      </p:sp>
      <p:pic>
        <p:nvPicPr>
          <p:cNvPr id="4" name="Content Placeholder 3" descr="concaat.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SUBSTR.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Aggregate Function</a:t>
            </a:r>
            <a:endParaRPr lang="en-US" dirty="0"/>
          </a:p>
        </p:txBody>
      </p:sp>
      <p:pic>
        <p:nvPicPr>
          <p:cNvPr id="6" name="Content Placeholder 5" descr="Aggregate.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xample.jpg"/>
          <p:cNvPicPr>
            <a:picLocks noGrp="1" noChangeAspect="1"/>
          </p:cNvPicPr>
          <p:nvPr>
            <p:ph idx="1"/>
          </p:nvPr>
        </p:nvPicPr>
        <p:blipFill>
          <a:blip r:embed="rId2"/>
          <a:stretch>
            <a:fillRect/>
          </a:stretch>
        </p:blipFill>
        <p:spPr>
          <a:xfrm>
            <a:off x="1524000" y="1828800"/>
            <a:ext cx="7315200" cy="4114800"/>
          </a:xfrm>
        </p:spPr>
      </p:pic>
    </p:spTree>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a:t>
            </a:r>
            <a:endParaRPr lang="en-US" dirty="0"/>
          </a:p>
        </p:txBody>
      </p:sp>
      <p:pic>
        <p:nvPicPr>
          <p:cNvPr id="4" name="Content Placeholder 3" descr="aggre empl 2.jpg"/>
          <p:cNvPicPr>
            <a:picLocks noGrp="1" noChangeAspect="1"/>
          </p:cNvPicPr>
          <p:nvPr>
            <p:ph idx="1"/>
          </p:nvPr>
        </p:nvPicPr>
        <p:blipFill>
          <a:blip r:embed="rId2"/>
          <a:stretch>
            <a:fillRect/>
          </a:stretch>
        </p:blipFill>
        <p:spPr>
          <a:xfrm>
            <a:off x="1527175" y="1790700"/>
            <a:ext cx="7315200" cy="4114800"/>
          </a:xfrm>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Open browser&gt; request send&gt; web server&gt; Application server &amp; data base server</a:t>
            </a:r>
          </a:p>
          <a:p>
            <a:endParaRPr lang="en-US" dirty="0"/>
          </a:p>
          <a:p>
            <a:r>
              <a:rPr lang="en-US" dirty="0" smtClean="0"/>
              <a:t>Response &gt; Application and Database server&gt; web server&gt; Browser</a:t>
            </a:r>
            <a:endParaRPr lang="en-US" dirty="0"/>
          </a:p>
        </p:txBody>
      </p:sp>
    </p:spTree>
    <p:extLst>
      <p:ext uri="{BB962C8B-B14F-4D97-AF65-F5344CB8AC3E}">
        <p14:creationId xmlns:p14="http://schemas.microsoft.com/office/powerpoint/2010/main" val="3869604875"/>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914400"/>
            <a:ext cx="7838680" cy="4648200"/>
          </a:xfrm>
        </p:spPr>
      </p:pic>
    </p:spTree>
    <p:extLst>
      <p:ext uri="{BB962C8B-B14F-4D97-AF65-F5344CB8AC3E}">
        <p14:creationId xmlns:p14="http://schemas.microsoft.com/office/powerpoint/2010/main" val="1940271117"/>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3887522"/>
              </p:ext>
            </p:extLst>
          </p:nvPr>
        </p:nvGraphicFramePr>
        <p:xfrm>
          <a:off x="2362200" y="228600"/>
          <a:ext cx="4883148" cy="6324598"/>
        </p:xfrm>
        <a:graphic>
          <a:graphicData uri="http://schemas.openxmlformats.org/drawingml/2006/table">
            <a:tbl>
              <a:tblPr/>
              <a:tblGrid>
                <a:gridCol w="2243171"/>
                <a:gridCol w="2639977"/>
              </a:tblGrid>
              <a:tr h="415648">
                <a:tc>
                  <a:txBody>
                    <a:bodyPr/>
                    <a:lstStyle/>
                    <a:p>
                      <a:pPr algn="l" fontAlgn="t"/>
                      <a:r>
                        <a:rPr lang="en-US" sz="1500" dirty="0">
                          <a:effectLst/>
                        </a:rPr>
                        <a:t>DATA TYPE</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sz="1500">
                          <a:effectLst/>
                        </a:rPr>
                        <a:t>Description</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r>
              <a:tr h="1325582">
                <a:tc>
                  <a:txBody>
                    <a:bodyPr/>
                    <a:lstStyle/>
                    <a:p>
                      <a:pPr fontAlgn="t"/>
                      <a:r>
                        <a:rPr lang="en-US" sz="1500" dirty="0">
                          <a:effectLst/>
                        </a:rPr>
                        <a:t>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8,000 characters.( Fixed length non-Unicode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325582">
                <a:tc>
                  <a:txBody>
                    <a:bodyPr/>
                    <a:lstStyle/>
                    <a:p>
                      <a:pPr fontAlgn="t"/>
                      <a:r>
                        <a:rPr lang="en-US" sz="1500">
                          <a:effectLst/>
                        </a:rPr>
                        <a:t>varchar</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of 8,000 characters.(Variable-length non-Unicode data).</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628893">
                <a:tc>
                  <a:txBody>
                    <a:bodyPr/>
                    <a:lstStyle/>
                    <a:p>
                      <a:pPr fontAlgn="t"/>
                      <a:r>
                        <a:rPr lang="en-US" sz="1500" dirty="0" err="1">
                          <a:effectLst/>
                        </a:rPr>
                        <a:t>varchar</a:t>
                      </a:r>
                      <a:r>
                        <a:rPr lang="en-US" sz="1500" dirty="0">
                          <a:effectLst/>
                        </a:rPr>
                        <a:t>(max)</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a:effectLst/>
                        </a:rPr>
                        <a:t>Maximum length of 231characters, Variable-length non-Unicode data (SQL Server 2005 only).</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1628893">
                <a:tc>
                  <a:txBody>
                    <a:bodyPr/>
                    <a:lstStyle/>
                    <a:p>
                      <a:pPr fontAlgn="t"/>
                      <a:r>
                        <a:rPr lang="en-US" sz="1500">
                          <a:effectLst/>
                        </a:rPr>
                        <a:t>text</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sz="1500" dirty="0">
                          <a:effectLst/>
                        </a:rPr>
                        <a:t>Variable-length non-Unicode data with a maximum length of 2,147,483,647 characters.</a:t>
                      </a:r>
                    </a:p>
                  </a:txBody>
                  <a:tcPr marL="42634" marR="42634" marT="42634" marB="42634">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826714818"/>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3267075" y="2359660"/>
          <a:ext cx="3835400" cy="2976879"/>
        </p:xfrm>
        <a:graphic>
          <a:graphicData uri="http://schemas.openxmlformats.org/drawingml/2006/table">
            <a:tbl>
              <a:tblPr/>
              <a:tblGrid>
                <a:gridCol w="1151256"/>
                <a:gridCol w="1342072"/>
                <a:gridCol w="1342072"/>
              </a:tblGrid>
              <a:tr h="0">
                <a:tc>
                  <a:txBody>
                    <a:bodyPr/>
                    <a:lstStyle/>
                    <a:p>
                      <a:pPr algn="l" fontAlgn="t"/>
                      <a:r>
                        <a:rPr lang="en-US">
                          <a:effectLst/>
                        </a:rPr>
                        <a:t>DATA TYPE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FROM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TO</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solidFill>
                      <a:srgbClr val="EEEEEE"/>
                    </a:solidFill>
                  </a:tcPr>
                </a:tc>
              </a:tr>
              <a:tr h="0">
                <a:tc>
                  <a:txBody>
                    <a:bodyPr/>
                    <a:lstStyle/>
                    <a:p>
                      <a:pPr fontAlgn="t"/>
                      <a:r>
                        <a:rPr lang="en-US">
                          <a:effectLst/>
                        </a:rPr>
                        <a:t>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1753</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Dec 31, 9999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0">
                <a:tc>
                  <a:txBody>
                    <a:bodyPr/>
                    <a:lstStyle/>
                    <a:p>
                      <a:pPr fontAlgn="t"/>
                      <a:r>
                        <a:rPr lang="en-US">
                          <a:effectLst/>
                        </a:rPr>
                        <a:t>smalldatetime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Jan 1, 1900</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a:txBody>
                    <a:bodyPr/>
                    <a:lstStyle/>
                    <a:p>
                      <a:pPr fontAlgn="t"/>
                      <a:r>
                        <a:rPr lang="en-US">
                          <a:effectLst/>
                        </a:rPr>
                        <a:t>Jun 6, 2079</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r>
              <a:tr h="0">
                <a:tc>
                  <a:txBody>
                    <a:bodyPr/>
                    <a:lstStyle/>
                    <a:p>
                      <a:pPr fontAlgn="t"/>
                      <a:r>
                        <a:rPr lang="en-US">
                          <a:effectLst/>
                        </a:rPr>
                        <a:t>date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a:effectLst/>
                        </a:rPr>
                        <a:t>Stores a date like June 30, 1991</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tr>
              <a:tr h="0">
                <a:tc>
                  <a:txBody>
                    <a:bodyPr/>
                    <a:lstStyle/>
                    <a:p>
                      <a:pPr fontAlgn="t"/>
                      <a:r>
                        <a:rPr lang="en-US">
                          <a:effectLst/>
                        </a:rPr>
                        <a:t>time</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gridSpan="2">
                  <a:txBody>
                    <a:bodyPr/>
                    <a:lstStyle/>
                    <a:p>
                      <a:pPr fontAlgn="t"/>
                      <a:r>
                        <a:rPr lang="en-US" dirty="0">
                          <a:effectLst/>
                        </a:rPr>
                        <a:t>Stores a time of day like 12:30 P.M.</a:t>
                      </a:r>
                    </a:p>
                  </a:txBody>
                  <a:tcPr marL="50800" marR="50800" marT="50800" marB="50800">
                    <a:lnL w="6350" cap="flat" cmpd="sng" algn="ctr">
                      <a:solidFill>
                        <a:srgbClr val="DDDDDD"/>
                      </a:solidFill>
                      <a:prstDash val="solid"/>
                      <a:round/>
                      <a:headEnd type="none" w="med" len="med"/>
                      <a:tailEnd type="none" w="med" len="med"/>
                    </a:lnL>
                    <a:lnR w="6350" cap="flat" cmpd="sng" algn="ctr">
                      <a:solidFill>
                        <a:srgbClr val="DDDDDD"/>
                      </a:solidFill>
                      <a:prstDash val="solid"/>
                      <a:round/>
                      <a:headEnd type="none" w="med" len="med"/>
                      <a:tailEnd type="none" w="med" len="med"/>
                    </a:lnR>
                    <a:lnT w="6350" cap="flat" cmpd="sng" algn="ctr">
                      <a:solidFill>
                        <a:srgbClr val="DDDDDD"/>
                      </a:solidFill>
                      <a:prstDash val="solid"/>
                      <a:round/>
                      <a:headEnd type="none" w="med" len="med"/>
                      <a:tailEnd type="none" w="med" len="med"/>
                    </a:lnT>
                    <a:lnB w="6350" cap="flat" cmpd="sng" algn="ctr">
                      <a:solidFill>
                        <a:srgbClr val="DDDDDD"/>
                      </a:solidFill>
                      <a:prstDash val="solid"/>
                      <a:round/>
                      <a:headEnd type="none" w="med" len="med"/>
                      <a:tailEnd type="none" w="med" len="med"/>
                    </a:lnB>
                  </a:tcPr>
                </a:tc>
                <a:tc hMerge="1">
                  <a:txBody>
                    <a:bodyPr/>
                    <a:lstStyle/>
                    <a:p>
                      <a:endParaRPr lang="en-US"/>
                    </a:p>
                  </a:txBody>
                  <a:tcPr/>
                </a:tc>
              </a:tr>
            </a:tbl>
          </a:graphicData>
        </a:graphic>
      </p:graphicFrame>
      <p:sp>
        <p:nvSpPr>
          <p:cNvPr id="5" name="Rectangle 1"/>
          <p:cNvSpPr>
            <a:spLocks noChangeArrowheads="1"/>
          </p:cNvSpPr>
          <p:nvPr/>
        </p:nvSpPr>
        <p:spPr bwMode="auto">
          <a:xfrm>
            <a:off x="1205299" y="691262"/>
            <a:ext cx="7109628" cy="1295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31740" rIns="31740" bIns="3174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smtClean="0">
                <a:ln>
                  <a:noFill/>
                </a:ln>
                <a:solidFill>
                  <a:srgbClr val="121214"/>
                </a:solidFill>
                <a:effectLst/>
                <a:latin typeface="Verdana" panose="020B0604030504040204" pitchFamily="34" charset="0"/>
              </a:rPr>
              <a:t>Date and Time Data Types</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1" i="0" u="none" strike="noStrike" cap="none" normalizeH="0" baseline="0" dirty="0" smtClean="0">
                <a:ln>
                  <a:noFill/>
                </a:ln>
                <a:solidFill>
                  <a:srgbClr val="000000"/>
                </a:solidFill>
                <a:effectLst/>
                <a:latin typeface="Verdana" panose="020B0604030504040204" pitchFamily="34" charset="0"/>
              </a:rPr>
              <a:t>Note</a:t>
            </a:r>
            <a:r>
              <a:rPr kumimoji="0" lang="en-US" sz="2000" b="0" i="0" u="none" strike="noStrike" cap="none" normalizeH="0" baseline="0" dirty="0" smtClean="0">
                <a:ln>
                  <a:noFill/>
                </a:ln>
                <a:solidFill>
                  <a:srgbClr val="000000"/>
                </a:solidFill>
                <a:effectLst/>
                <a:latin typeface="Verdana" panose="020B0604030504040204" pitchFamily="34" charset="0"/>
              </a:rPr>
              <a:t> − Here, </a:t>
            </a:r>
            <a:r>
              <a:rPr kumimoji="0" lang="en-US" sz="2000" b="0" i="0" u="none" strike="noStrike" cap="none" normalizeH="0" baseline="0" dirty="0" err="1" smtClean="0">
                <a:ln>
                  <a:noFill/>
                </a:ln>
                <a:solidFill>
                  <a:srgbClr val="000000"/>
                </a:solidFill>
                <a:effectLst/>
                <a:latin typeface="Verdana" panose="020B0604030504040204" pitchFamily="34" charset="0"/>
              </a:rPr>
              <a:t>datetime</a:t>
            </a:r>
            <a:r>
              <a:rPr kumimoji="0" lang="en-US" sz="2000" b="0" i="0" u="none" strike="noStrike" cap="none" normalizeH="0" baseline="0" dirty="0" smtClean="0">
                <a:ln>
                  <a:noFill/>
                </a:ln>
                <a:solidFill>
                  <a:srgbClr val="000000"/>
                </a:solidFill>
                <a:effectLst/>
                <a:latin typeface="Verdana" panose="020B0604030504040204" pitchFamily="34" charset="0"/>
              </a:rPr>
              <a:t> has 3.33 milliseconds accuracy</a:t>
            </a: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sz="2000" b="0" i="0" u="none" strike="noStrike" cap="none" normalizeH="0" baseline="0" dirty="0" smtClean="0">
                <a:ln>
                  <a:noFill/>
                </a:ln>
                <a:solidFill>
                  <a:srgbClr val="000000"/>
                </a:solidFill>
                <a:effectLst/>
                <a:latin typeface="Verdana" panose="020B0604030504040204" pitchFamily="34" charset="0"/>
              </a:rPr>
              <a:t> where as </a:t>
            </a:r>
            <a:r>
              <a:rPr kumimoji="0" lang="en-US" sz="2000" b="0" i="0" u="none" strike="noStrike" cap="none" normalizeH="0" baseline="0" dirty="0" err="1" smtClean="0">
                <a:ln>
                  <a:noFill/>
                </a:ln>
                <a:solidFill>
                  <a:srgbClr val="000000"/>
                </a:solidFill>
                <a:effectLst/>
                <a:latin typeface="Verdana" panose="020B0604030504040204" pitchFamily="34" charset="0"/>
              </a:rPr>
              <a:t>smalldatetime</a:t>
            </a:r>
            <a:r>
              <a:rPr kumimoji="0" lang="en-US" sz="2000" b="0" i="0" u="none" strike="noStrike" cap="none" normalizeH="0" baseline="0" dirty="0" smtClean="0">
                <a:ln>
                  <a:noFill/>
                </a:ln>
                <a:solidFill>
                  <a:srgbClr val="000000"/>
                </a:solidFill>
                <a:effectLst/>
                <a:latin typeface="Verdana" panose="020B0604030504040204" pitchFamily="34" charset="0"/>
              </a:rPr>
              <a:t> has 1 minute accuracy</a:t>
            </a:r>
            <a:r>
              <a:rPr kumimoji="0" lang="en-US" sz="1100" b="0" i="0" u="none" strike="noStrike" cap="none" normalizeH="0" baseline="0" dirty="0" smtClean="0">
                <a:ln>
                  <a:noFill/>
                </a:ln>
                <a:solidFill>
                  <a:srgbClr val="000000"/>
                </a:solidFill>
                <a:effectLst/>
                <a:latin typeface="Verdana" panose="020B0604030504040204" pitchFamily="34" charset="0"/>
              </a:rPr>
              <a:t>.</a:t>
            </a:r>
            <a:endParaRPr kumimoji="0" lang="en-US" sz="18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43624464"/>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Create Table</a:t>
            </a:r>
            <a:endParaRPr lang="en-US" dirty="0"/>
          </a:p>
        </p:txBody>
      </p:sp>
      <p:sp>
        <p:nvSpPr>
          <p:cNvPr id="3" name="Content Placeholder 2"/>
          <p:cNvSpPr>
            <a:spLocks noGrp="1"/>
          </p:cNvSpPr>
          <p:nvPr>
            <p:ph idx="1"/>
          </p:nvPr>
        </p:nvSpPr>
        <p:spPr/>
        <p:txBody>
          <a:bodyPr>
            <a:normAutofit/>
          </a:bodyPr>
          <a:lstStyle/>
          <a:p>
            <a:pPr marL="82296" indent="0">
              <a:buNone/>
            </a:pPr>
            <a:r>
              <a:rPr lang="en-US" sz="1600" dirty="0">
                <a:solidFill>
                  <a:srgbClr val="00B050"/>
                </a:solidFill>
              </a:rPr>
              <a:t>CREATE TABLE students </a:t>
            </a:r>
            <a:r>
              <a:rPr lang="en-US" sz="1600" dirty="0" smtClean="0">
                <a:solidFill>
                  <a:srgbClr val="FF0000"/>
                </a:solidFill>
              </a:rPr>
              <a:t>(</a:t>
            </a:r>
          </a:p>
          <a:p>
            <a:pPr marL="82296" indent="0">
              <a:buNone/>
            </a:pPr>
            <a:r>
              <a:rPr lang="en-US" sz="1600" dirty="0" err="1" smtClean="0"/>
              <a:t>student_id</a:t>
            </a:r>
            <a:r>
              <a:rPr lang="en-US" sz="1600" dirty="0" smtClean="0"/>
              <a:t> </a:t>
            </a:r>
            <a:r>
              <a:rPr lang="en-US" sz="1600" dirty="0"/>
              <a:t>VARCHAR2(10) PRIMARY KEY,</a:t>
            </a:r>
          </a:p>
          <a:p>
            <a:pPr marL="82296" indent="0">
              <a:buNone/>
            </a:pPr>
            <a:r>
              <a:rPr lang="en-US" sz="1600" dirty="0" err="1"/>
              <a:t>last_name</a:t>
            </a:r>
            <a:r>
              <a:rPr lang="en-US" sz="1600" dirty="0"/>
              <a:t> VARCHAR2(25) NOT NULL,</a:t>
            </a:r>
          </a:p>
          <a:p>
            <a:pPr marL="82296" indent="0">
              <a:buNone/>
            </a:pPr>
            <a:r>
              <a:rPr lang="en-US" sz="1600" dirty="0" err="1"/>
              <a:t>first_name</a:t>
            </a:r>
            <a:r>
              <a:rPr lang="en-US" sz="1600" dirty="0"/>
              <a:t> VARCHAR2(25) NOT NULL,</a:t>
            </a:r>
          </a:p>
          <a:p>
            <a:pPr marL="82296" indent="0">
              <a:buNone/>
            </a:pPr>
            <a:r>
              <a:rPr lang="en-US" sz="1600" dirty="0"/>
              <a:t>Street VARCHAR2(25),</a:t>
            </a:r>
          </a:p>
          <a:p>
            <a:pPr marL="82296" indent="0">
              <a:buNone/>
            </a:pPr>
            <a:r>
              <a:rPr lang="en-US" sz="1600" dirty="0"/>
              <a:t>city VARCHAR2(25),</a:t>
            </a:r>
          </a:p>
          <a:p>
            <a:pPr marL="82296" indent="0">
              <a:buNone/>
            </a:pPr>
            <a:r>
              <a:rPr lang="en-US" sz="1600" dirty="0"/>
              <a:t>state CHAR(2),</a:t>
            </a:r>
          </a:p>
          <a:p>
            <a:pPr marL="82296" indent="0">
              <a:buNone/>
            </a:pPr>
            <a:r>
              <a:rPr lang="en-US" sz="1600" dirty="0" err="1"/>
              <a:t>zip_code</a:t>
            </a:r>
            <a:r>
              <a:rPr lang="en-US" sz="1600" dirty="0"/>
              <a:t> CHAR(5),</a:t>
            </a:r>
          </a:p>
          <a:p>
            <a:pPr marL="82296" indent="0">
              <a:buNone/>
            </a:pPr>
            <a:r>
              <a:rPr lang="en-US" sz="1600" dirty="0" err="1"/>
              <a:t>expected_salary</a:t>
            </a:r>
            <a:r>
              <a:rPr lang="en-US" sz="1600" dirty="0"/>
              <a:t> NUMBER(6) </a:t>
            </a:r>
            <a:r>
              <a:rPr lang="en-US" sz="1600" dirty="0">
                <a:solidFill>
                  <a:srgbClr val="FF0000"/>
                </a:solidFill>
              </a:rPr>
              <a:t>);</a:t>
            </a:r>
          </a:p>
        </p:txBody>
      </p:sp>
    </p:spTree>
    <p:extLst>
      <p:ext uri="{BB962C8B-B14F-4D97-AF65-F5344CB8AC3E}">
        <p14:creationId xmlns:p14="http://schemas.microsoft.com/office/powerpoint/2010/main" val="205963172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 01:</a:t>
            </a:r>
            <a:endParaRPr lang="en-US" dirty="0"/>
          </a:p>
        </p:txBody>
      </p:sp>
      <p:sp>
        <p:nvSpPr>
          <p:cNvPr id="3" name="Content Placeholder 2"/>
          <p:cNvSpPr>
            <a:spLocks noGrp="1"/>
          </p:cNvSpPr>
          <p:nvPr>
            <p:ph idx="1"/>
          </p:nvPr>
        </p:nvSpPr>
        <p:spPr/>
        <p:txBody>
          <a:bodyPr/>
          <a:lstStyle/>
          <a:p>
            <a:r>
              <a:rPr lang="en-US" dirty="0" smtClean="0"/>
              <a:t>Need data from multiple table?</a:t>
            </a:r>
          </a:p>
          <a:p>
            <a:r>
              <a:rPr lang="en-US" dirty="0" smtClean="0"/>
              <a:t>How to do this?</a:t>
            </a:r>
            <a:endParaRPr lang="en-US" dirty="0"/>
          </a:p>
        </p:txBody>
      </p:sp>
    </p:spTree>
    <p:extLst>
      <p:ext uri="{BB962C8B-B14F-4D97-AF65-F5344CB8AC3E}">
        <p14:creationId xmlns:p14="http://schemas.microsoft.com/office/powerpoint/2010/main" val="25403900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86200" y="2438400"/>
            <a:ext cx="1993392" cy="1143000"/>
          </a:xfrm>
        </p:spPr>
        <p:txBody>
          <a:bodyPr/>
          <a:lstStyle/>
          <a:p>
            <a:r>
              <a:rPr lang="en-US" dirty="0" smtClean="0">
                <a:solidFill>
                  <a:srgbClr val="FF0000"/>
                </a:solidFill>
                <a:latin typeface="Arial Black" pitchFamily="34" charset="0"/>
              </a:rPr>
              <a:t>JOIN</a:t>
            </a:r>
            <a:endParaRPr lang="en-US" dirty="0">
              <a:solidFill>
                <a:srgbClr val="FF0000"/>
              </a:solidFill>
              <a:latin typeface="Arial Black" pitchFamily="34" charset="0"/>
            </a:endParaRPr>
          </a:p>
        </p:txBody>
      </p:sp>
    </p:spTree>
    <p:extLst>
      <p:ext uri="{BB962C8B-B14F-4D97-AF65-F5344CB8AC3E}">
        <p14:creationId xmlns:p14="http://schemas.microsoft.com/office/powerpoint/2010/main" val="724511244"/>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76200" y="97971"/>
            <a:ext cx="8915400" cy="666205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411844431"/>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8" name="TextBox 7"/>
          <p:cNvSpPr txBox="1"/>
          <p:nvPr/>
        </p:nvSpPr>
        <p:spPr>
          <a:xfrm>
            <a:off x="1371600" y="2286000"/>
            <a:ext cx="1097280"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Inner</a:t>
            </a:r>
            <a:endParaRPr lang="en-US" sz="2400" dirty="0"/>
          </a:p>
        </p:txBody>
      </p:sp>
      <p:sp>
        <p:nvSpPr>
          <p:cNvPr id="9" name="TextBox 8"/>
          <p:cNvSpPr txBox="1"/>
          <p:nvPr/>
        </p:nvSpPr>
        <p:spPr>
          <a:xfrm>
            <a:off x="3276600" y="22860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10" name="TextBox 9"/>
          <p:cNvSpPr txBox="1"/>
          <p:nvPr/>
        </p:nvSpPr>
        <p:spPr>
          <a:xfrm>
            <a:off x="5638800" y="22860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Full</a:t>
            </a:r>
            <a:endParaRPr lang="en-US" sz="2400" dirty="0"/>
          </a:p>
        </p:txBody>
      </p:sp>
      <p:sp>
        <p:nvSpPr>
          <p:cNvPr id="11" name="TextBox 10"/>
          <p:cNvSpPr txBox="1"/>
          <p:nvPr/>
        </p:nvSpPr>
        <p:spPr>
          <a:xfrm>
            <a:off x="7467600" y="2362200"/>
            <a:ext cx="798022" cy="461665"/>
          </a:xfrm>
          <a:prstGeom prst="rect">
            <a:avLst/>
          </a:prstGeom>
          <a:solidFill>
            <a:srgbClr val="FFC00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Self</a:t>
            </a:r>
            <a:endParaRPr lang="en-US" sz="2400" dirty="0"/>
          </a:p>
        </p:txBody>
      </p:sp>
      <p:sp>
        <p:nvSpPr>
          <p:cNvPr id="12" name="TextBox 11"/>
          <p:cNvSpPr txBox="1"/>
          <p:nvPr/>
        </p:nvSpPr>
        <p:spPr>
          <a:xfrm>
            <a:off x="4038600" y="4796135"/>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13" name="TextBox 12"/>
          <p:cNvSpPr txBox="1"/>
          <p:nvPr/>
        </p:nvSpPr>
        <p:spPr>
          <a:xfrm>
            <a:off x="1524000" y="4872335"/>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sp>
        <p:nvSpPr>
          <p:cNvPr id="14" name="TextBox 13"/>
          <p:cNvSpPr txBox="1"/>
          <p:nvPr/>
        </p:nvSpPr>
        <p:spPr>
          <a:xfrm>
            <a:off x="4724400" y="5715000"/>
            <a:ext cx="4089861" cy="461665"/>
          </a:xfrm>
          <a:prstGeom prst="rect">
            <a:avLst/>
          </a:prstGeom>
          <a:solidFill>
            <a:schemeClr val="accent5">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Cross-join/ Cartesian Product</a:t>
            </a:r>
            <a:endParaRPr lang="en-US" sz="2400" dirty="0"/>
          </a:p>
        </p:txBody>
      </p:sp>
      <p:cxnSp>
        <p:nvCxnSpPr>
          <p:cNvPr id="16" name="Straight Connector 15"/>
          <p:cNvCxnSpPr/>
          <p:nvPr/>
        </p:nvCxnSpPr>
        <p:spPr>
          <a:xfrm>
            <a:off x="1905000" y="1676400"/>
            <a:ext cx="5867400"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p:cNvCxnSpPr/>
          <p:nvPr/>
        </p:nvCxnSpPr>
        <p:spPr>
          <a:xfrm>
            <a:off x="1676400" y="4415135"/>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0" name="Straight Arrow Connector 19"/>
          <p:cNvCxnSpPr>
            <a:endCxn id="8" idx="0"/>
          </p:cNvCxnSpPr>
          <p:nvPr/>
        </p:nvCxnSpPr>
        <p:spPr>
          <a:xfrm>
            <a:off x="19050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2" name="Straight Arrow Connector 21"/>
          <p:cNvCxnSpPr/>
          <p:nvPr/>
        </p:nvCxnSpPr>
        <p:spPr>
          <a:xfrm>
            <a:off x="77724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3" name="Straight Arrow Connector 22"/>
          <p:cNvCxnSpPr/>
          <p:nvPr/>
        </p:nvCxnSpPr>
        <p:spPr>
          <a:xfrm>
            <a:off x="59436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4" name="Straight Arrow Connector 23"/>
          <p:cNvCxnSpPr/>
          <p:nvPr/>
        </p:nvCxnSpPr>
        <p:spPr>
          <a:xfrm>
            <a:off x="3886200" y="1676400"/>
            <a:ext cx="1524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5" name="Straight Arrow Connector 24"/>
          <p:cNvCxnSpPr/>
          <p:nvPr/>
        </p:nvCxnSpPr>
        <p:spPr>
          <a:xfrm>
            <a:off x="5257800" y="4415135"/>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6" name="Straight Arrow Connector 25"/>
          <p:cNvCxnSpPr/>
          <p:nvPr/>
        </p:nvCxnSpPr>
        <p:spPr>
          <a:xfrm>
            <a:off x="1712408" y="4415135"/>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0" name="Straight Arrow Connector 29"/>
          <p:cNvCxnSpPr/>
          <p:nvPr/>
        </p:nvCxnSpPr>
        <p:spPr>
          <a:xfrm>
            <a:off x="4876800" y="990600"/>
            <a:ext cx="0" cy="6096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Straight Arrow Connector 31"/>
          <p:cNvCxnSpPr/>
          <p:nvPr/>
        </p:nvCxnSpPr>
        <p:spPr>
          <a:xfrm flipH="1">
            <a:off x="1676400" y="990600"/>
            <a:ext cx="2438400" cy="3429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34" name="Straight Arrow Connector 33"/>
          <p:cNvCxnSpPr/>
          <p:nvPr/>
        </p:nvCxnSpPr>
        <p:spPr>
          <a:xfrm>
            <a:off x="5715000" y="990600"/>
            <a:ext cx="3048000" cy="4724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37" name="TextBox 36"/>
          <p:cNvSpPr txBox="1"/>
          <p:nvPr/>
        </p:nvSpPr>
        <p:spPr>
          <a:xfrm>
            <a:off x="5029200" y="32766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sp>
        <p:nvSpPr>
          <p:cNvPr id="38" name="TextBox 37"/>
          <p:cNvSpPr txBox="1"/>
          <p:nvPr/>
        </p:nvSpPr>
        <p:spPr>
          <a:xfrm>
            <a:off x="2514600" y="32766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RIGHT OUTER</a:t>
            </a:r>
            <a:endParaRPr lang="en-US" sz="2400" dirty="0"/>
          </a:p>
        </p:txBody>
      </p:sp>
      <p:cxnSp>
        <p:nvCxnSpPr>
          <p:cNvPr id="40" name="Straight Arrow Connector 39"/>
          <p:cNvCxnSpPr/>
          <p:nvPr/>
        </p:nvCxnSpPr>
        <p:spPr>
          <a:xfrm flipH="1">
            <a:off x="3276600" y="27432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42" name="Straight Arrow Connector 41"/>
          <p:cNvCxnSpPr/>
          <p:nvPr/>
        </p:nvCxnSpPr>
        <p:spPr>
          <a:xfrm>
            <a:off x="4648200" y="27432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23892523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37" grpId="0" animBg="1"/>
      <p:bldP spid="3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40119828"/>
              </p:ext>
            </p:extLst>
          </p:nvPr>
        </p:nvGraphicFramePr>
        <p:xfrm>
          <a:off x="990600" y="1447800"/>
          <a:ext cx="7943850" cy="2623810"/>
        </p:xfrm>
        <a:graphic>
          <a:graphicData uri="http://schemas.openxmlformats.org/drawingml/2006/table">
            <a:tbl>
              <a:tblPr firstRow="1" bandRow="1">
                <a:tableStyleId>{5C22544A-7EE6-4342-B048-85BDC9FD1C3A}</a:tableStyleId>
              </a:tblPr>
              <a:tblGrid>
                <a:gridCol w="1588770"/>
                <a:gridCol w="1588770"/>
                <a:gridCol w="1588770"/>
                <a:gridCol w="1588770"/>
                <a:gridCol w="1588770"/>
              </a:tblGrid>
              <a:tr h="703570">
                <a:tc>
                  <a:txBody>
                    <a:bodyPr/>
                    <a:lstStyle/>
                    <a:p>
                      <a:r>
                        <a:rPr lang="en-US" dirty="0" smtClean="0"/>
                        <a:t>INNER</a:t>
                      </a:r>
                      <a:endParaRPr lang="en-US" dirty="0"/>
                    </a:p>
                  </a:txBody>
                  <a:tcPr/>
                </a:tc>
                <a:tc>
                  <a:txBody>
                    <a:bodyPr/>
                    <a:lstStyle/>
                    <a:p>
                      <a:r>
                        <a:rPr lang="en-US" dirty="0" smtClean="0"/>
                        <a:t>RT OUTER</a:t>
                      </a:r>
                      <a:endParaRPr lang="en-US" dirty="0"/>
                    </a:p>
                  </a:txBody>
                  <a:tcPr/>
                </a:tc>
                <a:tc>
                  <a:txBody>
                    <a:bodyPr/>
                    <a:lstStyle/>
                    <a:p>
                      <a:r>
                        <a:rPr lang="en-US" dirty="0" smtClean="0"/>
                        <a:t>LF OUTER</a:t>
                      </a:r>
                      <a:endParaRPr lang="en-US" dirty="0"/>
                    </a:p>
                  </a:txBody>
                  <a:tcPr/>
                </a:tc>
                <a:tc>
                  <a:txBody>
                    <a:bodyPr/>
                    <a:lstStyle/>
                    <a:p>
                      <a:r>
                        <a:rPr lang="en-US" dirty="0" smtClean="0"/>
                        <a:t>FULL</a:t>
                      </a:r>
                      <a:endParaRPr lang="en-US" dirty="0"/>
                    </a:p>
                  </a:txBody>
                  <a:tcPr/>
                </a:tc>
                <a:tc>
                  <a:txBody>
                    <a:bodyPr/>
                    <a:lstStyle/>
                    <a:p>
                      <a:r>
                        <a:rPr lang="en-US" dirty="0" smtClean="0"/>
                        <a:t>SELF</a:t>
                      </a:r>
                      <a:endParaRPr lang="en-US" dirty="0"/>
                    </a:p>
                  </a:txBody>
                  <a:tcPr/>
                </a:tc>
              </a:tr>
              <a:tr h="1734830">
                <a:tc>
                  <a:txBody>
                    <a:bodyPr/>
                    <a:lstStyle/>
                    <a:p>
                      <a:r>
                        <a:rPr lang="en-US" sz="2400" dirty="0" smtClean="0"/>
                        <a:t>Return matching data or row</a:t>
                      </a:r>
                      <a:endParaRPr lang="en-US" sz="2400" dirty="0"/>
                    </a:p>
                  </a:txBody>
                  <a:tcPr/>
                </a:tc>
                <a:tc>
                  <a:txBody>
                    <a:bodyPr/>
                    <a:lstStyle/>
                    <a:p>
                      <a:r>
                        <a:rPr lang="en-US" sz="2400" dirty="0" err="1" smtClean="0"/>
                        <a:t>Rt</a:t>
                      </a:r>
                      <a:r>
                        <a:rPr lang="en-US" sz="2400" dirty="0" smtClean="0"/>
                        <a:t> –ALL</a:t>
                      </a:r>
                    </a:p>
                    <a:p>
                      <a:r>
                        <a:rPr lang="en-US" sz="2400" dirty="0" smtClean="0"/>
                        <a:t>LT- Matching</a:t>
                      </a:r>
                      <a:endParaRPr lang="en-US" sz="2400" dirty="0"/>
                    </a:p>
                  </a:txBody>
                  <a:tcPr/>
                </a:tc>
                <a:tc>
                  <a:txBody>
                    <a:bodyPr/>
                    <a:lstStyle/>
                    <a:p>
                      <a:r>
                        <a:rPr lang="en-US" sz="2400" dirty="0" smtClean="0"/>
                        <a:t>LT-ALL</a:t>
                      </a:r>
                    </a:p>
                    <a:p>
                      <a:r>
                        <a:rPr lang="en-US" sz="2400" dirty="0" smtClean="0"/>
                        <a:t>RT-Matching</a:t>
                      </a:r>
                      <a:endParaRPr lang="en-US" sz="2400" dirty="0"/>
                    </a:p>
                  </a:txBody>
                  <a:tcPr/>
                </a:tc>
                <a:tc>
                  <a:txBody>
                    <a:bodyPr/>
                    <a:lstStyle/>
                    <a:p>
                      <a:r>
                        <a:rPr lang="en-US" sz="2400" dirty="0" smtClean="0"/>
                        <a:t>ALL matching and </a:t>
                      </a:r>
                      <a:r>
                        <a:rPr lang="en-US" sz="2400" dirty="0" err="1" smtClean="0"/>
                        <a:t>Unmatching</a:t>
                      </a:r>
                      <a:endParaRPr lang="en-US" sz="2400" dirty="0"/>
                    </a:p>
                  </a:txBody>
                  <a:tcPr/>
                </a:tc>
                <a:tc>
                  <a:txBody>
                    <a:bodyPr/>
                    <a:lstStyle/>
                    <a:p>
                      <a:r>
                        <a:rPr lang="en-US" sz="2400" dirty="0" smtClean="0"/>
                        <a:t>Join table it self</a:t>
                      </a:r>
                      <a:endParaRPr lang="en-US" sz="2400" dirty="0"/>
                    </a:p>
                  </a:txBody>
                  <a:tcPr/>
                </a:tc>
              </a:tr>
            </a:tbl>
          </a:graphicData>
        </a:graphic>
      </p:graphicFrame>
    </p:spTree>
    <p:extLst>
      <p:ext uri="{BB962C8B-B14F-4D97-AF65-F5344CB8AC3E}">
        <p14:creationId xmlns:p14="http://schemas.microsoft.com/office/powerpoint/2010/main" val="80899924"/>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endParaRPr lang="en-US"/>
          </a:p>
        </p:txBody>
      </p:sp>
      <p:sp>
        <p:nvSpPr>
          <p:cNvPr id="4" name="Content Placeholder 3"/>
          <p:cNvSpPr>
            <a:spLocks noGrp="1"/>
          </p:cNvSpPr>
          <p:nvPr>
            <p:ph idx="1"/>
          </p:nvPr>
        </p:nvSpPr>
        <p:spPr/>
        <p:txBody>
          <a:bodyPr/>
          <a:lstStyle/>
          <a:p>
            <a:pPr lvl="0"/>
            <a:r>
              <a:rPr lang="en-US" dirty="0"/>
              <a:t>Table must be related </a:t>
            </a:r>
            <a:r>
              <a:rPr lang="en-US" dirty="0">
                <a:solidFill>
                  <a:srgbClr val="FF0000"/>
                </a:solidFill>
              </a:rPr>
              <a:t>data-Cant join if not related</a:t>
            </a:r>
          </a:p>
          <a:p>
            <a:r>
              <a:rPr lang="en-US" dirty="0"/>
              <a:t>How to know the two tables are related?-</a:t>
            </a:r>
            <a:r>
              <a:rPr lang="en-US" dirty="0">
                <a:solidFill>
                  <a:srgbClr val="FF0000"/>
                </a:solidFill>
              </a:rPr>
              <a:t>By common column.</a:t>
            </a:r>
          </a:p>
          <a:p>
            <a:endParaRPr lang="en-US" dirty="0"/>
          </a:p>
        </p:txBody>
      </p:sp>
    </p:spTree>
    <p:extLst>
      <p:ext uri="{BB962C8B-B14F-4D97-AF65-F5344CB8AC3E}">
        <p14:creationId xmlns:p14="http://schemas.microsoft.com/office/powerpoint/2010/main" val="24421798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3000" y="287398"/>
            <a:ext cx="7016748" cy="6018218"/>
          </a:xfrm>
        </p:spPr>
      </p:pic>
    </p:spTree>
    <p:extLst>
      <p:ext uri="{BB962C8B-B14F-4D97-AF65-F5344CB8AC3E}">
        <p14:creationId xmlns:p14="http://schemas.microsoft.com/office/powerpoint/2010/main" val="2374482975"/>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p:cNvSpPr/>
          <p:nvPr/>
        </p:nvSpPr>
        <p:spPr>
          <a:xfrm>
            <a:off x="2209800" y="533400"/>
            <a:ext cx="2057400" cy="1905000"/>
          </a:xfrm>
          <a:prstGeom prst="ellipse">
            <a:avLst/>
          </a:prstGeom>
          <a:solidFill>
            <a:schemeClr val="bg1"/>
          </a:solidFill>
          <a:ln w="57150">
            <a:solidFill>
              <a:srgbClr val="FF0000"/>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A</a:t>
            </a:r>
            <a:endParaRPr lang="en-US" dirty="0">
              <a:ln w="0"/>
              <a:solidFill>
                <a:schemeClr val="tx1"/>
              </a:solidFill>
              <a:effectLst>
                <a:outerShdw blurRad="38100" dist="19050" dir="2700000" algn="tl" rotWithShape="0">
                  <a:schemeClr val="dk1">
                    <a:alpha val="40000"/>
                  </a:schemeClr>
                </a:outerShdw>
              </a:effectLst>
            </a:endParaRPr>
          </a:p>
        </p:txBody>
      </p:sp>
      <p:sp>
        <p:nvSpPr>
          <p:cNvPr id="4" name="Oval 3"/>
          <p:cNvSpPr/>
          <p:nvPr/>
        </p:nvSpPr>
        <p:spPr>
          <a:xfrm>
            <a:off x="5562600" y="533400"/>
            <a:ext cx="1905000" cy="1828800"/>
          </a:xfrm>
          <a:prstGeom prst="ellipse">
            <a:avLst/>
          </a:prstGeom>
          <a:noFill/>
          <a:ln w="5715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B</a:t>
            </a:r>
            <a:endParaRPr lang="en-US" dirty="0"/>
          </a:p>
        </p:txBody>
      </p:sp>
      <p:sp>
        <p:nvSpPr>
          <p:cNvPr id="5" name="AutoShape 2" descr="Image result for inner joi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971800"/>
            <a:ext cx="4143934" cy="2757488"/>
          </a:xfrm>
          <a:prstGeom prst="rect">
            <a:avLst/>
          </a:prstGeom>
        </p:spPr>
      </p:pic>
      <p:cxnSp>
        <p:nvCxnSpPr>
          <p:cNvPr id="10" name="Straight Arrow Connector 9"/>
          <p:cNvCxnSpPr/>
          <p:nvPr/>
        </p:nvCxnSpPr>
        <p:spPr>
          <a:xfrm>
            <a:off x="4495800" y="3505200"/>
            <a:ext cx="152400" cy="106680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888115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0" y="195942"/>
            <a:ext cx="8915400" cy="6662058"/>
          </a:xfrm>
          <a:prstGeom prst="rect">
            <a:avLst/>
          </a:prstGeom>
        </p:spPr>
      </p:pic>
      <p:sp>
        <p:nvSpPr>
          <p:cNvPr id="2" name="TextBox 1"/>
          <p:cNvSpPr txBox="1"/>
          <p:nvPr/>
        </p:nvSpPr>
        <p:spPr>
          <a:xfrm>
            <a:off x="6934200" y="1905000"/>
            <a:ext cx="1600200" cy="2590800"/>
          </a:xfrm>
          <a:prstGeom prst="rect">
            <a:avLst/>
          </a:prstGeom>
          <a:noFill/>
          <a:ln w="38100">
            <a:solidFill>
              <a:srgbClr val="00B0F0"/>
            </a:solidFill>
          </a:ln>
        </p:spPr>
        <p:txBody>
          <a:bodyPr wrap="square" rtlCol="0">
            <a:spAutoFit/>
          </a:bodyPr>
          <a:lstStyle/>
          <a:p>
            <a:endParaRPr lang="en-US" dirty="0"/>
          </a:p>
        </p:txBody>
      </p:sp>
      <p:sp>
        <p:nvSpPr>
          <p:cNvPr id="4" name="TextBox 3"/>
          <p:cNvSpPr txBox="1"/>
          <p:nvPr/>
        </p:nvSpPr>
        <p:spPr>
          <a:xfrm>
            <a:off x="1752600" y="5105400"/>
            <a:ext cx="1981200" cy="1752600"/>
          </a:xfrm>
          <a:prstGeom prst="rect">
            <a:avLst/>
          </a:prstGeom>
          <a:noFill/>
          <a:ln w="38100">
            <a:solidFill>
              <a:srgbClr val="00B0F0"/>
            </a:solidFill>
          </a:ln>
        </p:spPr>
        <p:txBody>
          <a:bodyPr wrap="square" rtlCol="0">
            <a:spAutoFit/>
          </a:bodyPr>
          <a:lstStyle/>
          <a:p>
            <a:endParaRPr lang="en-US" dirty="0"/>
          </a:p>
        </p:txBody>
      </p:sp>
    </p:spTree>
    <p:extLst>
      <p:ext uri="{BB962C8B-B14F-4D97-AF65-F5344CB8AC3E}">
        <p14:creationId xmlns:p14="http://schemas.microsoft.com/office/powerpoint/2010/main" val="4027319810"/>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609600"/>
            <a:ext cx="8585100" cy="5486398"/>
          </a:xfrm>
          <a:prstGeom prst="rect">
            <a:avLst/>
          </a:prstGeom>
        </p:spPr>
      </p:pic>
      <p:cxnSp>
        <p:nvCxnSpPr>
          <p:cNvPr id="5" name="Straight Arrow Connector 4"/>
          <p:cNvCxnSpPr/>
          <p:nvPr/>
        </p:nvCxnSpPr>
        <p:spPr>
          <a:xfrm>
            <a:off x="4267200" y="1676400"/>
            <a:ext cx="1447800" cy="304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4343400" y="1981200"/>
            <a:ext cx="1371600" cy="1066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3962400" y="1981200"/>
            <a:ext cx="1752600" cy="3810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V="1">
            <a:off x="4038600" y="2209800"/>
            <a:ext cx="1752600" cy="4572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3962400" y="1981200"/>
            <a:ext cx="1752600" cy="3048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7706508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effectLst/>
              </a:rPr>
              <a:t>INNER JOIN</a:t>
            </a:r>
            <a:br>
              <a:rPr lang="en-US" dirty="0">
                <a:effectLst/>
              </a:rPr>
            </a:br>
            <a:endParaRPr lang="en-US" dirty="0"/>
          </a:p>
        </p:txBody>
      </p:sp>
      <p:sp>
        <p:nvSpPr>
          <p:cNvPr id="3" name="Content Placeholder 2"/>
          <p:cNvSpPr>
            <a:spLocks noGrp="1"/>
          </p:cNvSpPr>
          <p:nvPr>
            <p:ph idx="1"/>
          </p:nvPr>
        </p:nvSpPr>
        <p:spPr/>
        <p:txBody>
          <a:bodyPr/>
          <a:lstStyle/>
          <a:p>
            <a:r>
              <a:rPr lang="en-US" dirty="0" smtClean="0"/>
              <a:t>Only </a:t>
            </a:r>
            <a:r>
              <a:rPr lang="en-US" dirty="0"/>
              <a:t>records that have matching values in both </a:t>
            </a:r>
            <a:r>
              <a:rPr lang="en-US" dirty="0" smtClean="0"/>
              <a:t>tables</a:t>
            </a:r>
          </a:p>
          <a:p>
            <a:r>
              <a:rPr lang="en-US" sz="2400" dirty="0">
                <a:solidFill>
                  <a:srgbClr val="FF0000"/>
                </a:solidFill>
              </a:rPr>
              <a:t>SELECT </a:t>
            </a:r>
            <a:r>
              <a:rPr lang="en-US" sz="2400" i="1" dirty="0" err="1">
                <a:solidFill>
                  <a:srgbClr val="FF0000"/>
                </a:solidFill>
              </a:rPr>
              <a:t>column_name</a:t>
            </a:r>
            <a:r>
              <a:rPr lang="en-US" sz="2400" i="1" dirty="0">
                <a:solidFill>
                  <a:srgbClr val="FF0000"/>
                </a:solidFill>
              </a:rPr>
              <a:t>(s)</a:t>
            </a:r>
            <a:r>
              <a:rPr lang="en-US" sz="2400" dirty="0">
                <a:solidFill>
                  <a:srgbClr val="FF0000"/>
                </a:solidFill>
              </a:rPr>
              <a:t/>
            </a:r>
            <a:br>
              <a:rPr lang="en-US" sz="2400" dirty="0">
                <a:solidFill>
                  <a:srgbClr val="FF0000"/>
                </a:solidFill>
              </a:rPr>
            </a:br>
            <a:r>
              <a:rPr lang="en-US" sz="2400" dirty="0">
                <a:solidFill>
                  <a:srgbClr val="FF0000"/>
                </a:solidFill>
              </a:rPr>
              <a:t>FROM </a:t>
            </a:r>
            <a:r>
              <a:rPr lang="en-US" sz="2400" i="1" dirty="0">
                <a:solidFill>
                  <a:srgbClr val="FF0000"/>
                </a:solidFill>
              </a:rPr>
              <a:t>table1</a:t>
            </a:r>
            <a:r>
              <a:rPr lang="en-US" sz="2400" dirty="0">
                <a:solidFill>
                  <a:srgbClr val="FF0000"/>
                </a:solidFill>
              </a:rPr>
              <a:t/>
            </a:r>
            <a:br>
              <a:rPr lang="en-US" sz="2400" dirty="0">
                <a:solidFill>
                  <a:srgbClr val="FF0000"/>
                </a:solidFill>
              </a:rPr>
            </a:br>
            <a:r>
              <a:rPr lang="en-US" sz="2400" dirty="0">
                <a:solidFill>
                  <a:srgbClr val="00B050"/>
                </a:solidFill>
              </a:rPr>
              <a:t>INNER JOIN</a:t>
            </a:r>
            <a:r>
              <a:rPr lang="en-US" sz="2400" dirty="0">
                <a:solidFill>
                  <a:srgbClr val="FF0000"/>
                </a:solidFill>
              </a:rPr>
              <a:t> </a:t>
            </a:r>
            <a:endParaRPr lang="en-US" sz="2400" dirty="0" smtClean="0">
              <a:solidFill>
                <a:srgbClr val="FF0000"/>
              </a:solidFill>
            </a:endParaRPr>
          </a:p>
          <a:p>
            <a:r>
              <a:rPr lang="en-US" sz="2400" i="1" dirty="0" smtClean="0">
                <a:solidFill>
                  <a:srgbClr val="FF0000"/>
                </a:solidFill>
              </a:rPr>
              <a:t>table2</a:t>
            </a:r>
            <a:r>
              <a:rPr lang="en-US" sz="2400" i="1" dirty="0">
                <a:solidFill>
                  <a:srgbClr val="FF0000"/>
                </a:solidFill>
              </a:rPr>
              <a:t> </a:t>
            </a:r>
            <a:endParaRPr lang="en-US" sz="2400" i="1" dirty="0" smtClean="0">
              <a:solidFill>
                <a:srgbClr val="FF0000"/>
              </a:solidFill>
            </a:endParaRPr>
          </a:p>
          <a:p>
            <a:r>
              <a:rPr lang="en-US" sz="2400" dirty="0" smtClean="0">
                <a:solidFill>
                  <a:srgbClr val="FF0000"/>
                </a:solidFill>
              </a:rPr>
              <a:t>ON</a:t>
            </a:r>
            <a:r>
              <a:rPr lang="en-US" sz="2400" dirty="0">
                <a:solidFill>
                  <a:srgbClr val="FF0000"/>
                </a:solidFill>
              </a:rPr>
              <a:t> </a:t>
            </a:r>
            <a:r>
              <a:rPr lang="en-US" sz="2400" i="1" dirty="0">
                <a:solidFill>
                  <a:srgbClr val="FF0000"/>
                </a:solidFill>
              </a:rPr>
              <a:t>table1.column_name </a:t>
            </a:r>
            <a:r>
              <a:rPr lang="en-US" sz="2400" dirty="0">
                <a:solidFill>
                  <a:srgbClr val="FF0000"/>
                </a:solidFill>
              </a:rPr>
              <a:t>=</a:t>
            </a:r>
            <a:r>
              <a:rPr lang="en-US" sz="2400" i="1" dirty="0">
                <a:solidFill>
                  <a:srgbClr val="FF0000"/>
                </a:solidFill>
              </a:rPr>
              <a:t> table2.column_name</a:t>
            </a:r>
            <a:r>
              <a:rPr lang="en-US" sz="2400" dirty="0">
                <a:solidFill>
                  <a:srgbClr val="FF0000"/>
                </a:solidFill>
              </a:rPr>
              <a:t>;</a:t>
            </a:r>
          </a:p>
        </p:txBody>
      </p:sp>
      <p:pic>
        <p:nvPicPr>
          <p:cNvPr id="4" name="Picture 3"/>
          <p:cNvPicPr>
            <a:picLocks noChangeAspect="1"/>
          </p:cNvPicPr>
          <p:nvPr/>
        </p:nvPicPr>
        <p:blipFill>
          <a:blip r:embed="rId2"/>
          <a:stretch>
            <a:fillRect/>
          </a:stretch>
        </p:blipFill>
        <p:spPr>
          <a:xfrm>
            <a:off x="2514600" y="4648200"/>
            <a:ext cx="3886200" cy="2053235"/>
          </a:xfrm>
          <a:prstGeom prst="rect">
            <a:avLst/>
          </a:prstGeom>
        </p:spPr>
      </p:pic>
    </p:spTree>
    <p:extLst>
      <p:ext uri="{BB962C8B-B14F-4D97-AF65-F5344CB8AC3E}">
        <p14:creationId xmlns:p14="http://schemas.microsoft.com/office/powerpoint/2010/main" val="2035545596"/>
      </p:ext>
    </p:extLst>
  </p:cSld>
  <p:clrMapOvr>
    <a:masterClrMapping/>
  </p:clrMapOvr>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Requirement:</a:t>
            </a:r>
            <a:endParaRPr lang="en-US" dirty="0"/>
          </a:p>
        </p:txBody>
      </p:sp>
      <p:sp>
        <p:nvSpPr>
          <p:cNvPr id="3" name="Content Placeholder 2"/>
          <p:cNvSpPr>
            <a:spLocks noGrp="1"/>
          </p:cNvSpPr>
          <p:nvPr>
            <p:ph idx="1"/>
          </p:nvPr>
        </p:nvSpPr>
        <p:spPr/>
        <p:txBody>
          <a:bodyPr>
            <a:normAutofit/>
          </a:bodyPr>
          <a:lstStyle/>
          <a:p>
            <a:r>
              <a:rPr lang="en-US" dirty="0" err="1"/>
              <a:t>i</a:t>
            </a:r>
            <a:r>
              <a:rPr lang="en-US" dirty="0"/>
              <a:t>.  Select EMP_DEPT_JOIN as the data block</a:t>
            </a:r>
          </a:p>
          <a:p>
            <a:r>
              <a:rPr lang="en-US" dirty="0"/>
              <a:t>ii.  Select all available fields</a:t>
            </a:r>
          </a:p>
          <a:p>
            <a:r>
              <a:rPr lang="en-US" dirty="0" smtClean="0"/>
              <a:t>iv</a:t>
            </a:r>
            <a:r>
              <a:rPr lang="en-US" dirty="0"/>
              <a:t>.  Enter “Employee Information” as the Frame Title</a:t>
            </a:r>
          </a:p>
          <a:p>
            <a:r>
              <a:rPr lang="en-US" dirty="0"/>
              <a:t>v.  Set number of record displayed = 10</a:t>
            </a:r>
          </a:p>
          <a:p>
            <a:endParaRPr lang="en-US" dirty="0"/>
          </a:p>
        </p:txBody>
      </p:sp>
    </p:spTree>
    <p:extLst>
      <p:ext uri="{BB962C8B-B14F-4D97-AF65-F5344CB8AC3E}">
        <p14:creationId xmlns:p14="http://schemas.microsoft.com/office/powerpoint/2010/main" val="2690844270"/>
      </p:ext>
    </p:extLst>
  </p:cSld>
  <p:clrMapOvr>
    <a:masterClrMapping/>
  </p:clrMapOvr>
  <p:timing>
    <p:tnLst>
      <p:par>
        <p:cTn xmlns:p14="http://schemas.microsoft.com/office/powerpoint/2010/mai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2"/>
          <a:stretch>
            <a:fillRect/>
          </a:stretch>
        </p:blipFill>
        <p:spPr>
          <a:xfrm>
            <a:off x="0" y="838200"/>
            <a:ext cx="9067800" cy="51816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19992722"/>
      </p:ext>
    </p:extLst>
  </p:cSld>
  <p:clrMapOvr>
    <a:masterClrMapping/>
  </p:clrMapOvr>
  <p:timing>
    <p:tnLst>
      <p:par>
        <p:cTn xmlns:p14="http://schemas.microsoft.com/office/powerpoint/2010/mai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B050"/>
                </a:solidFill>
              </a:rPr>
              <a:t>Matching vs Un-matching</a:t>
            </a:r>
            <a:endParaRPr lang="en-US" dirty="0">
              <a:solidFill>
                <a:srgbClr val="00B050"/>
              </a:solidFill>
            </a:endParaRPr>
          </a:p>
        </p:txBody>
      </p:sp>
      <p:sp>
        <p:nvSpPr>
          <p:cNvPr id="3" name="Content Placeholder 2"/>
          <p:cNvSpPr>
            <a:spLocks noGrp="1"/>
          </p:cNvSpPr>
          <p:nvPr>
            <p:ph idx="1"/>
          </p:nvPr>
        </p:nvSpPr>
        <p:spPr/>
        <p:txBody>
          <a:bodyPr/>
          <a:lstStyle/>
          <a:p>
            <a:r>
              <a:rPr lang="en-US" dirty="0" smtClean="0"/>
              <a:t>Matching by inner join</a:t>
            </a:r>
          </a:p>
          <a:p>
            <a:r>
              <a:rPr lang="en-US" dirty="0" smtClean="0"/>
              <a:t>If </a:t>
            </a:r>
            <a:r>
              <a:rPr lang="en-US" dirty="0"/>
              <a:t>not matching &gt;&gt;&gt; will not retrieve data</a:t>
            </a:r>
          </a:p>
          <a:p>
            <a:r>
              <a:rPr lang="en-US" dirty="0"/>
              <a:t>How to retrieve </a:t>
            </a:r>
            <a:r>
              <a:rPr lang="en-US" dirty="0" smtClean="0"/>
              <a:t>missing/</a:t>
            </a:r>
            <a:r>
              <a:rPr lang="en-US" dirty="0" err="1" smtClean="0"/>
              <a:t>unmatching</a:t>
            </a:r>
            <a:r>
              <a:rPr lang="en-US" dirty="0" smtClean="0"/>
              <a:t>  </a:t>
            </a:r>
            <a:r>
              <a:rPr lang="en-US" dirty="0"/>
              <a:t>data??-  need outer </a:t>
            </a:r>
            <a:r>
              <a:rPr lang="en-US" dirty="0" smtClean="0"/>
              <a:t>join</a:t>
            </a:r>
          </a:p>
          <a:p>
            <a:endParaRPr lang="en-US" dirty="0"/>
          </a:p>
          <a:p>
            <a:r>
              <a:rPr lang="en-US" dirty="0">
                <a:solidFill>
                  <a:srgbClr val="FF0000"/>
                </a:solidFill>
              </a:rPr>
              <a:t>OUTER JOIN</a:t>
            </a:r>
            <a:r>
              <a:rPr lang="en-US" dirty="0"/>
              <a:t>: retrieve matching and </a:t>
            </a:r>
            <a:r>
              <a:rPr lang="en-US" dirty="0" smtClean="0"/>
              <a:t>un-matching </a:t>
            </a:r>
            <a:r>
              <a:rPr lang="en-US" dirty="0">
                <a:solidFill>
                  <a:srgbClr val="00B050"/>
                </a:solidFill>
              </a:rPr>
              <a:t>rows</a:t>
            </a:r>
            <a:r>
              <a:rPr lang="en-US" dirty="0"/>
              <a:t> from </a:t>
            </a:r>
            <a:r>
              <a:rPr lang="en-US" dirty="0">
                <a:solidFill>
                  <a:srgbClr val="00B050"/>
                </a:solidFill>
              </a:rPr>
              <a:t>two or multiple tables</a:t>
            </a:r>
          </a:p>
          <a:p>
            <a:endParaRPr lang="en-US" dirty="0"/>
          </a:p>
        </p:txBody>
      </p:sp>
    </p:spTree>
    <p:extLst>
      <p:ext uri="{BB962C8B-B14F-4D97-AF65-F5344CB8AC3E}">
        <p14:creationId xmlns:p14="http://schemas.microsoft.com/office/powerpoint/2010/main" val="1307978565"/>
      </p:ext>
    </p:extLst>
  </p:cSld>
  <p:clrMapOvr>
    <a:masterClrMapping/>
  </p:clrMapOvr>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300" y="228602"/>
            <a:ext cx="8585100" cy="5486398"/>
          </a:xfrm>
          <a:prstGeom prst="rect">
            <a:avLst/>
          </a:prstGeom>
        </p:spPr>
      </p:pic>
      <p:cxnSp>
        <p:nvCxnSpPr>
          <p:cNvPr id="5" name="Straight Arrow Connector 4"/>
          <p:cNvCxnSpPr/>
          <p:nvPr/>
        </p:nvCxnSpPr>
        <p:spPr>
          <a:xfrm>
            <a:off x="4419600" y="1295400"/>
            <a:ext cx="1447800" cy="3048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6" name="Straight Arrow Connector 5"/>
          <p:cNvCxnSpPr/>
          <p:nvPr/>
        </p:nvCxnSpPr>
        <p:spPr>
          <a:xfrm flipV="1">
            <a:off x="4191000" y="1600200"/>
            <a:ext cx="1752600" cy="9144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flipV="1">
            <a:off x="4114800" y="1600200"/>
            <a:ext cx="1752600" cy="381000"/>
          </a:xfrm>
          <a:prstGeom prst="straightConnector1">
            <a:avLst/>
          </a:prstGeom>
          <a:ln>
            <a:headEnd type="triangle"/>
            <a:tailEnd type="triangle"/>
          </a:ln>
        </p:spPr>
        <p:style>
          <a:lnRef idx="3">
            <a:schemeClr val="accent3"/>
          </a:lnRef>
          <a:fillRef idx="0">
            <a:schemeClr val="accent3"/>
          </a:fillRef>
          <a:effectRef idx="2">
            <a:schemeClr val="accent3"/>
          </a:effectRef>
          <a:fontRef idx="minor">
            <a:schemeClr val="tx1"/>
          </a:fontRef>
        </p:style>
      </p:cxnSp>
      <p:cxnSp>
        <p:nvCxnSpPr>
          <p:cNvPr id="14" name="Straight Arrow Connector 13"/>
          <p:cNvCxnSpPr/>
          <p:nvPr/>
        </p:nvCxnSpPr>
        <p:spPr>
          <a:xfrm flipV="1">
            <a:off x="4038600" y="1752600"/>
            <a:ext cx="1752600" cy="4572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cxnSp>
        <p:nvCxnSpPr>
          <p:cNvPr id="16" name="Straight Arrow Connector 15"/>
          <p:cNvCxnSpPr/>
          <p:nvPr/>
        </p:nvCxnSpPr>
        <p:spPr>
          <a:xfrm>
            <a:off x="3962400" y="1524000"/>
            <a:ext cx="1828800" cy="304800"/>
          </a:xfrm>
          <a:prstGeom prst="straightConnector1">
            <a:avLst/>
          </a:prstGeom>
          <a:ln w="57150">
            <a:headEnd type="triangle"/>
            <a:tailEnd type="triangle"/>
          </a:ln>
        </p:spPr>
        <p:style>
          <a:lnRef idx="3">
            <a:schemeClr val="accent2"/>
          </a:lnRef>
          <a:fillRef idx="0">
            <a:schemeClr val="accent2"/>
          </a:fillRef>
          <a:effectRef idx="2">
            <a:schemeClr val="accent2"/>
          </a:effectRef>
          <a:fontRef idx="minor">
            <a:schemeClr val="tx1"/>
          </a:fontRef>
        </p:style>
      </p:cxnSp>
      <p:graphicFrame>
        <p:nvGraphicFramePr>
          <p:cNvPr id="23" name="Table 22"/>
          <p:cNvGraphicFramePr>
            <a:graphicFrameLocks noGrp="1"/>
          </p:cNvGraphicFramePr>
          <p:nvPr>
            <p:extLst>
              <p:ext uri="{D42A27DB-BD31-4B8C-83A1-F6EECF244321}">
                <p14:modId xmlns:p14="http://schemas.microsoft.com/office/powerpoint/2010/main" val="4104507328"/>
              </p:ext>
            </p:extLst>
          </p:nvPr>
        </p:nvGraphicFramePr>
        <p:xfrm>
          <a:off x="5791200" y="2057400"/>
          <a:ext cx="2971800" cy="370840"/>
        </p:xfrm>
        <a:graphic>
          <a:graphicData uri="http://schemas.openxmlformats.org/drawingml/2006/table">
            <a:tbl>
              <a:tblPr firstRow="1" bandRow="1">
                <a:tableStyleId>{616DA210-FB5B-4158-B5E0-FEB733F419BA}</a:tableStyleId>
              </a:tblPr>
              <a:tblGrid>
                <a:gridCol w="1524000"/>
                <a:gridCol w="1447800"/>
              </a:tblGrid>
              <a:tr h="370840">
                <a:tc>
                  <a:txBody>
                    <a:bodyPr/>
                    <a:lstStyle/>
                    <a:p>
                      <a:r>
                        <a:rPr lang="en-US" dirty="0" smtClean="0"/>
                        <a:t>30</a:t>
                      </a:r>
                      <a:endParaRPr lang="en-US" dirty="0"/>
                    </a:p>
                  </a:txBody>
                  <a:tcPr>
                    <a:solidFill>
                      <a:srgbClr val="00B0F0"/>
                    </a:solidFill>
                  </a:tcPr>
                </a:tc>
                <a:tc>
                  <a:txBody>
                    <a:bodyPr/>
                    <a:lstStyle/>
                    <a:p>
                      <a:r>
                        <a:rPr lang="en-US" dirty="0" smtClean="0"/>
                        <a:t>IT</a:t>
                      </a:r>
                      <a:endParaRPr lang="en-US" dirty="0"/>
                    </a:p>
                  </a:txBody>
                  <a:tcPr>
                    <a:solidFill>
                      <a:srgbClr val="00B0F0"/>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201152594"/>
              </p:ext>
            </p:extLst>
          </p:nvPr>
        </p:nvGraphicFramePr>
        <p:xfrm>
          <a:off x="533400" y="2667000"/>
          <a:ext cx="4876800" cy="370840"/>
        </p:xfrm>
        <a:graphic>
          <a:graphicData uri="http://schemas.openxmlformats.org/drawingml/2006/table">
            <a:tbl>
              <a:tblPr firstRow="1" bandRow="1">
                <a:tableStyleId>{616DA210-FB5B-4158-B5E0-FEB733F419BA}</a:tableStyleId>
              </a:tblPr>
              <a:tblGrid>
                <a:gridCol w="1524000"/>
                <a:gridCol w="1447800"/>
                <a:gridCol w="1905000"/>
              </a:tblGrid>
              <a:tr h="370840">
                <a:tc>
                  <a:txBody>
                    <a:bodyPr/>
                    <a:lstStyle/>
                    <a:p>
                      <a:r>
                        <a:rPr lang="en-US" dirty="0" smtClean="0"/>
                        <a:t>6</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c>
                  <a:txBody>
                    <a:bodyPr/>
                    <a:lstStyle/>
                    <a:p>
                      <a:r>
                        <a:rPr lang="en-US" dirty="0" smtClean="0"/>
                        <a:t>NULL</a:t>
                      </a:r>
                      <a:endParaRPr lang="en-US" dirty="0"/>
                    </a:p>
                  </a:txBody>
                  <a:tcPr>
                    <a:solidFill>
                      <a:srgbClr val="00B0F0"/>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2985948561"/>
              </p:ext>
            </p:extLst>
          </p:nvPr>
        </p:nvGraphicFramePr>
        <p:xfrm>
          <a:off x="5257800" y="5638800"/>
          <a:ext cx="2971800" cy="370840"/>
        </p:xfrm>
        <a:graphic>
          <a:graphicData uri="http://schemas.openxmlformats.org/drawingml/2006/table">
            <a:tbl>
              <a:tblPr firstRow="1" bandRow="1">
                <a:tableStyleId>{616DA210-FB5B-4158-B5E0-FEB733F419BA}</a:tableStyleId>
              </a:tblPr>
              <a:tblGrid>
                <a:gridCol w="1485900"/>
                <a:gridCol w="1485900"/>
              </a:tblGrid>
              <a:tr h="370840">
                <a:tc>
                  <a:txBody>
                    <a:bodyPr/>
                    <a:lstStyle/>
                    <a:p>
                      <a:r>
                        <a:rPr lang="en-US" dirty="0" smtClean="0"/>
                        <a:t>IT</a:t>
                      </a:r>
                      <a:endParaRPr lang="en-US" dirty="0"/>
                    </a:p>
                  </a:txBody>
                  <a:tcPr>
                    <a:solidFill>
                      <a:srgbClr val="00B0F0"/>
                    </a:solidFill>
                  </a:tcPr>
                </a:tc>
                <a:tc>
                  <a:txBody>
                    <a:bodyPr/>
                    <a:lstStyle/>
                    <a:p>
                      <a:r>
                        <a:rPr lang="en-US" dirty="0" smtClean="0"/>
                        <a:t>30</a:t>
                      </a:r>
                      <a:endParaRPr lang="en-US" dirty="0"/>
                    </a:p>
                  </a:txBody>
                  <a:tcPr>
                    <a:solidFill>
                      <a:srgbClr val="00B0F0"/>
                    </a:solidFill>
                  </a:tcPr>
                </a:tc>
              </a:tr>
            </a:tbl>
          </a:graphicData>
        </a:graphic>
      </p:graphicFrame>
      <p:graphicFrame>
        <p:nvGraphicFramePr>
          <p:cNvPr id="29" name="Table 28"/>
          <p:cNvGraphicFramePr>
            <a:graphicFrameLocks noGrp="1"/>
          </p:cNvGraphicFramePr>
          <p:nvPr>
            <p:extLst>
              <p:ext uri="{D42A27DB-BD31-4B8C-83A1-F6EECF244321}">
                <p14:modId xmlns:p14="http://schemas.microsoft.com/office/powerpoint/2010/main" val="1694888574"/>
              </p:ext>
            </p:extLst>
          </p:nvPr>
        </p:nvGraphicFramePr>
        <p:xfrm>
          <a:off x="2057400" y="6019800"/>
          <a:ext cx="3276600" cy="370840"/>
        </p:xfrm>
        <a:graphic>
          <a:graphicData uri="http://schemas.openxmlformats.org/drawingml/2006/table">
            <a:tbl>
              <a:tblPr firstRow="1" bandRow="1">
                <a:tableStyleId>{616DA210-FB5B-4158-B5E0-FEB733F419BA}</a:tableStyleId>
              </a:tblPr>
              <a:tblGrid>
                <a:gridCol w="1651000"/>
                <a:gridCol w="1625600"/>
              </a:tblGrid>
              <a:tr h="370840">
                <a:tc>
                  <a:txBody>
                    <a:bodyPr/>
                    <a:lstStyle/>
                    <a:p>
                      <a:r>
                        <a:rPr lang="en-US" dirty="0" smtClean="0"/>
                        <a:t>NULL</a:t>
                      </a:r>
                      <a:endParaRPr lang="en-US" dirty="0"/>
                    </a:p>
                  </a:txBody>
                  <a:tcPr>
                    <a:solidFill>
                      <a:srgbClr val="00B0F0"/>
                    </a:solidFill>
                  </a:tcPr>
                </a:tc>
                <a:tc>
                  <a:txBody>
                    <a:bodyPr/>
                    <a:lstStyle/>
                    <a:p>
                      <a:r>
                        <a:rPr lang="en-US" dirty="0" smtClean="0"/>
                        <a:t>Sarower</a:t>
                      </a:r>
                      <a:endParaRPr lang="en-US" dirty="0"/>
                    </a:p>
                  </a:txBody>
                  <a:tcPr>
                    <a:solidFill>
                      <a:srgbClr val="00B0F0"/>
                    </a:solidFill>
                  </a:tcPr>
                </a:tc>
              </a:tr>
            </a:tbl>
          </a:graphicData>
        </a:graphic>
      </p:graphicFrame>
      <p:graphicFrame>
        <p:nvGraphicFramePr>
          <p:cNvPr id="32" name="Table 31"/>
          <p:cNvGraphicFramePr>
            <a:graphicFrameLocks noGrp="1"/>
          </p:cNvGraphicFramePr>
          <p:nvPr>
            <p:extLst>
              <p:ext uri="{D42A27DB-BD31-4B8C-83A1-F6EECF244321}">
                <p14:modId xmlns:p14="http://schemas.microsoft.com/office/powerpoint/2010/main" val="2994358521"/>
              </p:ext>
            </p:extLst>
          </p:nvPr>
        </p:nvGraphicFramePr>
        <p:xfrm>
          <a:off x="3733800" y="5638800"/>
          <a:ext cx="1524000" cy="370840"/>
        </p:xfrm>
        <a:graphic>
          <a:graphicData uri="http://schemas.openxmlformats.org/drawingml/2006/table">
            <a:tbl>
              <a:tblPr firstRow="1" bandRow="1">
                <a:tableStyleId>{5C22544A-7EE6-4342-B048-85BDC9FD1C3A}</a:tableStyleId>
              </a:tblPr>
              <a:tblGrid>
                <a:gridCol w="1524000"/>
              </a:tblGrid>
              <a:tr h="370840">
                <a:tc>
                  <a:txBody>
                    <a:bodyPr/>
                    <a:lstStyle/>
                    <a:p>
                      <a:endParaRPr lang="en-US" dirty="0"/>
                    </a:p>
                  </a:txBody>
                  <a:tcPr/>
                </a:tc>
              </a:tr>
            </a:tbl>
          </a:graphicData>
        </a:graphic>
      </p:graphicFrame>
      <p:graphicFrame>
        <p:nvGraphicFramePr>
          <p:cNvPr id="34" name="Table 33"/>
          <p:cNvGraphicFramePr>
            <a:graphicFrameLocks noGrp="1"/>
          </p:cNvGraphicFramePr>
          <p:nvPr>
            <p:extLst>
              <p:ext uri="{D42A27DB-BD31-4B8C-83A1-F6EECF244321}">
                <p14:modId xmlns:p14="http://schemas.microsoft.com/office/powerpoint/2010/main" val="188575963"/>
              </p:ext>
            </p:extLst>
          </p:nvPr>
        </p:nvGraphicFramePr>
        <p:xfrm>
          <a:off x="5257800" y="6019800"/>
          <a:ext cx="1524000" cy="370840"/>
        </p:xfrm>
        <a:graphic>
          <a:graphicData uri="http://schemas.openxmlformats.org/drawingml/2006/table">
            <a:tbl>
              <a:tblPr firstRow="1" bandRow="1">
                <a:tableStyleId>{5C22544A-7EE6-4342-B048-85BDC9FD1C3A}</a:tableStyleId>
              </a:tblPr>
              <a:tblGrid>
                <a:gridCol w="1524000"/>
              </a:tblGrid>
              <a:tr h="370840">
                <a:tc>
                  <a:txBody>
                    <a:bodyPr/>
                    <a:lstStyle/>
                    <a:p>
                      <a:endParaRPr lang="en-US" dirty="0"/>
                    </a:p>
                  </a:txBody>
                  <a:tcPr/>
                </a:tc>
              </a:tr>
            </a:tbl>
          </a:graphicData>
        </a:graphic>
      </p:graphicFrame>
    </p:spTree>
    <p:extLst>
      <p:ext uri="{BB962C8B-B14F-4D97-AF65-F5344CB8AC3E}">
        <p14:creationId xmlns:p14="http://schemas.microsoft.com/office/powerpoint/2010/main" val="11319023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22" presetClass="exit" presetSubtype="4" fill="hold" nodeType="withEffect">
                                  <p:stCondLst>
                                    <p:cond delay="0"/>
                                  </p:stCondLst>
                                  <p:childTnLst>
                                    <p:animEffect transition="out" filter="wipe(down)">
                                      <p:cBhvr>
                                        <p:cTn id="9" dur="500"/>
                                        <p:tgtEl>
                                          <p:spTgt spid="14"/>
                                        </p:tgtEl>
                                      </p:cBhvr>
                                    </p:animEffect>
                                    <p:set>
                                      <p:cBhvr>
                                        <p:cTn id="10" dur="1" fill="hold">
                                          <p:stCondLst>
                                            <p:cond delay="499"/>
                                          </p:stCondLst>
                                        </p:cTn>
                                        <p:tgtEl>
                                          <p:spTgt spid="14"/>
                                        </p:tgtEl>
                                        <p:attrNameLst>
                                          <p:attrName>style.visibility</p:attrName>
                                        </p:attrNameLst>
                                      </p:cBhvr>
                                      <p:to>
                                        <p:strVal val="hidden"/>
                                      </p:to>
                                    </p:set>
                                  </p:childTnLst>
                                </p:cTn>
                              </p:par>
                              <p:par>
                                <p:cTn id="11" presetID="22" presetClass="exit" presetSubtype="4" fill="hold" nodeType="withEffect">
                                  <p:stCondLst>
                                    <p:cond delay="0"/>
                                  </p:stCondLst>
                                  <p:childTnLst>
                                    <p:animEffect transition="out" filter="wipe(down)">
                                      <p:cBhvr>
                                        <p:cTn id="12" dur="500"/>
                                        <p:tgtEl>
                                          <p:spTgt spid="5"/>
                                        </p:tgtEl>
                                      </p:cBhvr>
                                    </p:animEffect>
                                    <p:set>
                                      <p:cBhvr>
                                        <p:cTn id="13" dur="1" fill="hold">
                                          <p:stCondLst>
                                            <p:cond delay="499"/>
                                          </p:stCondLst>
                                        </p:cTn>
                                        <p:tgtEl>
                                          <p:spTgt spid="5"/>
                                        </p:tgtEl>
                                        <p:attrNameLst>
                                          <p:attrName>style.visibility</p:attrName>
                                        </p:attrNameLst>
                                      </p:cBhvr>
                                      <p:to>
                                        <p:strVal val="hidden"/>
                                      </p:to>
                                    </p:set>
                                  </p:childTnLst>
                                </p:cTn>
                              </p:par>
                              <p:par>
                                <p:cTn id="14" presetID="22" presetClass="exit" presetSubtype="4" fill="hold" nodeType="withEffect">
                                  <p:stCondLst>
                                    <p:cond delay="0"/>
                                  </p:stCondLst>
                                  <p:childTnLst>
                                    <p:animEffect transition="out" filter="wipe(down)">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22" presetClass="exit" presetSubtype="4" fill="hold" nodeType="withEffect">
                                  <p:stCondLst>
                                    <p:cond delay="0"/>
                                  </p:stCondLst>
                                  <p:childTnLst>
                                    <p:animEffect transition="out" filter="wipe(down)">
                                      <p:cBhvr>
                                        <p:cTn id="18" dur="500"/>
                                        <p:tgtEl>
                                          <p:spTgt spid="6"/>
                                        </p:tgtEl>
                                      </p:cBhvr>
                                    </p:animEffect>
                                    <p:set>
                                      <p:cBhvr>
                                        <p:cTn id="19" dur="1" fill="hold">
                                          <p:stCondLst>
                                            <p:cond delay="499"/>
                                          </p:stCondLst>
                                        </p:cTn>
                                        <p:tgtEl>
                                          <p:spTgt spid="6"/>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nvPr>
        </p:nvGraphicFramePr>
        <p:xfrm>
          <a:off x="1371600" y="2057400"/>
          <a:ext cx="7499350" cy="1752600"/>
        </p:xfrm>
        <a:graphic>
          <a:graphicData uri="http://schemas.openxmlformats.org/drawingml/2006/table">
            <a:tbl>
              <a:tblPr firstRow="1" bandRow="1">
                <a:tableStyleId>{5C22544A-7EE6-4342-B048-85BDC9FD1C3A}</a:tableStyleId>
              </a:tblPr>
              <a:tblGrid>
                <a:gridCol w="3749675"/>
                <a:gridCol w="3749675"/>
              </a:tblGrid>
              <a:tr h="584200">
                <a:tc>
                  <a:txBody>
                    <a:bodyPr/>
                    <a:lstStyle/>
                    <a:p>
                      <a:r>
                        <a:rPr lang="en-US" dirty="0" smtClean="0"/>
                        <a:t>LEFT OUTER join</a:t>
                      </a:r>
                      <a:endParaRPr lang="en-US" dirty="0"/>
                    </a:p>
                  </a:txBody>
                  <a:tcPr/>
                </a:tc>
                <a:tc>
                  <a:txBody>
                    <a:bodyPr/>
                    <a:lstStyle/>
                    <a:p>
                      <a:r>
                        <a:rPr lang="en-US" dirty="0" smtClean="0"/>
                        <a:t>RIGHT OUTER join</a:t>
                      </a:r>
                      <a:endParaRPr lang="en-US" dirty="0"/>
                    </a:p>
                  </a:txBody>
                  <a:tcPr/>
                </a:tc>
              </a:tr>
              <a:tr h="584200">
                <a:tc>
                  <a:txBody>
                    <a:bodyPr/>
                    <a:lstStyle/>
                    <a:p>
                      <a:r>
                        <a:rPr lang="en-US" dirty="0" smtClean="0"/>
                        <a:t>All data from </a:t>
                      </a:r>
                      <a:r>
                        <a:rPr lang="en-US" dirty="0" smtClean="0">
                          <a:solidFill>
                            <a:srgbClr val="FF0000"/>
                          </a:solidFill>
                        </a:rPr>
                        <a:t>left </a:t>
                      </a:r>
                      <a:endParaRPr lang="en-US" dirty="0">
                        <a:solidFill>
                          <a:srgbClr val="FF0000"/>
                        </a:solidFill>
                      </a:endParaRPr>
                    </a:p>
                  </a:txBody>
                  <a:tcPr/>
                </a:tc>
                <a:tc>
                  <a:txBody>
                    <a:bodyPr/>
                    <a:lstStyle/>
                    <a:p>
                      <a:r>
                        <a:rPr lang="en-US" dirty="0" smtClean="0"/>
                        <a:t>All data from </a:t>
                      </a:r>
                      <a:r>
                        <a:rPr lang="en-US" dirty="0" smtClean="0">
                          <a:solidFill>
                            <a:srgbClr val="FF0000"/>
                          </a:solidFill>
                        </a:rPr>
                        <a:t>Right </a:t>
                      </a:r>
                      <a:endParaRPr lang="en-US" dirty="0">
                        <a:solidFill>
                          <a:srgbClr val="FF0000"/>
                        </a:solidFill>
                      </a:endParaRPr>
                    </a:p>
                  </a:txBody>
                  <a:tcPr/>
                </a:tc>
              </a:tr>
              <a:tr h="584200">
                <a:tc>
                  <a:txBody>
                    <a:bodyPr/>
                    <a:lstStyle/>
                    <a:p>
                      <a:r>
                        <a:rPr lang="en-US" dirty="0" smtClean="0"/>
                        <a:t>Only matching from </a:t>
                      </a:r>
                      <a:r>
                        <a:rPr lang="en-US" dirty="0" smtClean="0">
                          <a:solidFill>
                            <a:srgbClr val="FF0000"/>
                          </a:solidFill>
                        </a:rPr>
                        <a:t>Right</a:t>
                      </a:r>
                      <a:endParaRPr lang="en-US" dirty="0">
                        <a:solidFill>
                          <a:srgbClr val="FF0000"/>
                        </a:solidFill>
                      </a:endParaRPr>
                    </a:p>
                  </a:txBody>
                  <a:tcPr/>
                </a:tc>
                <a:tc>
                  <a:txBody>
                    <a:bodyPr/>
                    <a:lstStyle/>
                    <a:p>
                      <a:r>
                        <a:rPr lang="en-US" dirty="0" smtClean="0"/>
                        <a:t>Only matching from </a:t>
                      </a:r>
                      <a:r>
                        <a:rPr lang="en-US" dirty="0" smtClean="0">
                          <a:solidFill>
                            <a:srgbClr val="FF0000"/>
                          </a:solidFill>
                        </a:rPr>
                        <a:t>Left</a:t>
                      </a:r>
                      <a:endParaRPr lang="en-US" dirty="0">
                        <a:solidFill>
                          <a:srgbClr val="FF0000"/>
                        </a:solidFill>
                      </a:endParaRPr>
                    </a:p>
                  </a:txBody>
                  <a:tcPr/>
                </a:tc>
              </a:tr>
            </a:tbl>
          </a:graphicData>
        </a:graphic>
      </p:graphicFrame>
      <p:pic>
        <p:nvPicPr>
          <p:cNvPr id="4" name="Picture 3"/>
          <p:cNvPicPr>
            <a:picLocks noChangeAspect="1"/>
          </p:cNvPicPr>
          <p:nvPr/>
        </p:nvPicPr>
        <p:blipFill>
          <a:blip r:embed="rId2"/>
          <a:stretch>
            <a:fillRect/>
          </a:stretch>
        </p:blipFill>
        <p:spPr>
          <a:xfrm>
            <a:off x="990600" y="3962400"/>
            <a:ext cx="3800475" cy="2533650"/>
          </a:xfrm>
          <a:prstGeom prst="rect">
            <a:avLst/>
          </a:prstGeom>
        </p:spPr>
      </p:pic>
      <p:pic>
        <p:nvPicPr>
          <p:cNvPr id="5" name="Picture 4"/>
          <p:cNvPicPr>
            <a:picLocks noChangeAspect="1"/>
          </p:cNvPicPr>
          <p:nvPr/>
        </p:nvPicPr>
        <p:blipFill>
          <a:blip r:embed="rId3"/>
          <a:stretch>
            <a:fillRect/>
          </a:stretch>
        </p:blipFill>
        <p:spPr>
          <a:xfrm>
            <a:off x="4343400" y="3886200"/>
            <a:ext cx="4676775" cy="2400300"/>
          </a:xfrm>
          <a:prstGeom prst="rect">
            <a:avLst/>
          </a:prstGeom>
        </p:spPr>
      </p:pic>
      <p:sp>
        <p:nvSpPr>
          <p:cNvPr id="7" name="TextBox 6"/>
          <p:cNvSpPr txBox="1"/>
          <p:nvPr/>
        </p:nvSpPr>
        <p:spPr>
          <a:xfrm>
            <a:off x="3352800" y="76200"/>
            <a:ext cx="1364672"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OUTER</a:t>
            </a:r>
            <a:endParaRPr lang="en-US" sz="2400" dirty="0"/>
          </a:p>
        </p:txBody>
      </p:sp>
      <p:sp>
        <p:nvSpPr>
          <p:cNvPr id="8" name="TextBox 7"/>
          <p:cNvSpPr txBox="1"/>
          <p:nvPr/>
        </p:nvSpPr>
        <p:spPr>
          <a:xfrm>
            <a:off x="5105400" y="1066800"/>
            <a:ext cx="20574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err="1" smtClean="0"/>
              <a:t>Rt</a:t>
            </a:r>
            <a:r>
              <a:rPr lang="en-US" sz="2400" dirty="0" smtClean="0"/>
              <a:t> OUTER</a:t>
            </a:r>
            <a:endParaRPr lang="en-US" sz="2400" dirty="0"/>
          </a:p>
        </p:txBody>
      </p:sp>
      <p:sp>
        <p:nvSpPr>
          <p:cNvPr id="9" name="TextBox 8"/>
          <p:cNvSpPr txBox="1"/>
          <p:nvPr/>
        </p:nvSpPr>
        <p:spPr>
          <a:xfrm>
            <a:off x="2590800" y="1066800"/>
            <a:ext cx="2209800" cy="461665"/>
          </a:xfrm>
          <a:prstGeom prst="rect">
            <a:avLst/>
          </a:prstGeom>
          <a:solidFill>
            <a:schemeClr val="accent3">
              <a:lumMod val="60000"/>
              <a:lumOff val="40000"/>
            </a:schemeClr>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smtClean="0"/>
              <a:t>Left OUTER</a:t>
            </a:r>
            <a:endParaRPr lang="en-US" sz="2400" dirty="0"/>
          </a:p>
        </p:txBody>
      </p:sp>
      <p:cxnSp>
        <p:nvCxnSpPr>
          <p:cNvPr id="10" name="Straight Arrow Connector 9"/>
          <p:cNvCxnSpPr/>
          <p:nvPr/>
        </p:nvCxnSpPr>
        <p:spPr>
          <a:xfrm flipH="1">
            <a:off x="3352800" y="533400"/>
            <a:ext cx="4572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1" name="Straight Arrow Connector 10"/>
          <p:cNvCxnSpPr/>
          <p:nvPr/>
        </p:nvCxnSpPr>
        <p:spPr>
          <a:xfrm>
            <a:off x="4724400" y="533400"/>
            <a:ext cx="762000" cy="5334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8838487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905" t="32368" r="905" b="-257"/>
          <a:stretch/>
        </p:blipFill>
        <p:spPr>
          <a:xfrm>
            <a:off x="304800" y="381000"/>
            <a:ext cx="8513762" cy="5989426"/>
          </a:xfrm>
        </p:spPr>
      </p:pic>
      <p:sp>
        <p:nvSpPr>
          <p:cNvPr id="5" name="TextBox 4"/>
          <p:cNvSpPr txBox="1"/>
          <p:nvPr/>
        </p:nvSpPr>
        <p:spPr>
          <a:xfrm>
            <a:off x="838200" y="457200"/>
            <a:ext cx="1600200" cy="369332"/>
          </a:xfrm>
          <a:prstGeom prst="rect">
            <a:avLst/>
          </a:prstGeom>
          <a:solidFill>
            <a:schemeClr val="bg1"/>
          </a:solidFill>
        </p:spPr>
        <p:txBody>
          <a:bodyPr wrap="square" rtlCol="0">
            <a:spAutoFit/>
          </a:bodyPr>
          <a:lstStyle/>
          <a:p>
            <a:r>
              <a:rPr lang="en-US" b="1" dirty="0" smtClean="0"/>
              <a:t>Employee ID</a:t>
            </a:r>
            <a:endParaRPr lang="en-US" b="1" dirty="0"/>
          </a:p>
        </p:txBody>
      </p:sp>
    </p:spTree>
    <p:extLst>
      <p:ext uri="{BB962C8B-B14F-4D97-AF65-F5344CB8AC3E}">
        <p14:creationId xmlns:p14="http://schemas.microsoft.com/office/powerpoint/2010/main" val="1284942013"/>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400" y="533400"/>
            <a:ext cx="8781288" cy="5562600"/>
          </a:xfrm>
        </p:spPr>
      </p:pic>
    </p:spTree>
    <p:extLst>
      <p:ext uri="{BB962C8B-B14F-4D97-AF65-F5344CB8AC3E}">
        <p14:creationId xmlns:p14="http://schemas.microsoft.com/office/powerpoint/2010/main" val="1921204450"/>
      </p:ext>
    </p:extLst>
  </p:cSld>
  <p:clrMapOvr>
    <a:masterClrMapping/>
  </p:clrMapOvr>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r>
              <a:rPr lang="en-US" sz="2800" dirty="0" smtClean="0">
                <a:solidFill>
                  <a:srgbClr val="FF0000"/>
                </a:solidFill>
              </a:rPr>
              <a:t>SELECT </a:t>
            </a:r>
            <a:r>
              <a:rPr lang="en-US" sz="2800" i="1" dirty="0" err="1" smtClean="0">
                <a:solidFill>
                  <a:srgbClr val="FF0000"/>
                </a:solidFill>
              </a:rPr>
              <a:t>column_name</a:t>
            </a:r>
            <a:r>
              <a:rPr lang="en-US" sz="2800" i="1" dirty="0" smtClean="0">
                <a:solidFill>
                  <a:srgbClr val="FF0000"/>
                </a:solidFill>
              </a:rPr>
              <a:t>(s)</a:t>
            </a:r>
            <a:r>
              <a:rPr lang="en-US" sz="2800" dirty="0" smtClean="0">
                <a:solidFill>
                  <a:srgbClr val="FF0000"/>
                </a:solidFill>
              </a:rPr>
              <a:t/>
            </a:r>
            <a:br>
              <a:rPr lang="en-US" sz="2800" dirty="0" smtClean="0">
                <a:solidFill>
                  <a:srgbClr val="FF0000"/>
                </a:solidFill>
              </a:rPr>
            </a:br>
            <a:r>
              <a:rPr lang="en-US" sz="2800" dirty="0" smtClean="0">
                <a:solidFill>
                  <a:srgbClr val="FF0000"/>
                </a:solidFill>
              </a:rPr>
              <a:t>FROM </a:t>
            </a:r>
            <a:r>
              <a:rPr lang="en-US" sz="2800" i="1" dirty="0" smtClean="0">
                <a:solidFill>
                  <a:srgbClr val="FF0000"/>
                </a:solidFill>
              </a:rPr>
              <a:t>table1</a:t>
            </a:r>
            <a:r>
              <a:rPr lang="en-US" sz="2800" dirty="0" smtClean="0">
                <a:solidFill>
                  <a:srgbClr val="FF0000"/>
                </a:solidFill>
              </a:rPr>
              <a:t/>
            </a:r>
            <a:br>
              <a:rPr lang="en-US" sz="2800" dirty="0" smtClean="0">
                <a:solidFill>
                  <a:srgbClr val="FF0000"/>
                </a:solidFill>
              </a:rPr>
            </a:br>
            <a:r>
              <a:rPr lang="en-US" sz="2800" dirty="0" smtClean="0">
                <a:solidFill>
                  <a:srgbClr val="00B050"/>
                </a:solidFill>
              </a:rPr>
              <a:t>LEFT JOIN</a:t>
            </a:r>
            <a:r>
              <a:rPr lang="en-US" sz="2800" dirty="0" smtClean="0">
                <a:solidFill>
                  <a:srgbClr val="FF0000"/>
                </a:solidFill>
              </a:rPr>
              <a:t> </a:t>
            </a:r>
            <a:r>
              <a:rPr lang="en-US" sz="2800" i="1" dirty="0" smtClean="0">
                <a:solidFill>
                  <a:srgbClr val="FF0000"/>
                </a:solidFill>
              </a:rPr>
              <a:t>table2 </a:t>
            </a:r>
          </a:p>
          <a:p>
            <a:r>
              <a:rPr lang="en-US" sz="2800" dirty="0" smtClean="0">
                <a:solidFill>
                  <a:srgbClr val="FF0000"/>
                </a:solidFill>
              </a:rPr>
              <a:t>ON </a:t>
            </a:r>
            <a:r>
              <a:rPr lang="en-US" sz="2800" i="1" dirty="0" smtClean="0">
                <a:solidFill>
                  <a:srgbClr val="FF0000"/>
                </a:solidFill>
              </a:rPr>
              <a:t>table1.column_name </a:t>
            </a:r>
            <a:r>
              <a:rPr lang="en-US" sz="2800" dirty="0" smtClean="0">
                <a:solidFill>
                  <a:srgbClr val="FF0000"/>
                </a:solidFill>
              </a:rPr>
              <a:t>=</a:t>
            </a:r>
            <a:r>
              <a:rPr lang="en-US" sz="2800" i="1" dirty="0" smtClean="0">
                <a:solidFill>
                  <a:srgbClr val="FF0000"/>
                </a:solidFill>
              </a:rPr>
              <a:t> table2.column_name</a:t>
            </a:r>
            <a:r>
              <a:rPr lang="en-US" sz="2800" dirty="0" smtClean="0">
                <a:solidFill>
                  <a:srgbClr val="FF0000"/>
                </a:solidFill>
              </a:rPr>
              <a:t>;</a:t>
            </a:r>
          </a:p>
          <a:p>
            <a:endParaRPr lang="en-US" sz="2800" dirty="0">
              <a:solidFill>
                <a:srgbClr val="FF0000"/>
              </a:solidFill>
            </a:endParaRPr>
          </a:p>
          <a:p>
            <a:r>
              <a:rPr lang="en-US" sz="2800" dirty="0">
                <a:solidFill>
                  <a:srgbClr val="FF0000"/>
                </a:solidFill>
              </a:rPr>
              <a:t>SELECT </a:t>
            </a:r>
            <a:r>
              <a:rPr lang="en-US" sz="2800" i="1" dirty="0" err="1">
                <a:solidFill>
                  <a:srgbClr val="FF0000"/>
                </a:solidFill>
              </a:rPr>
              <a:t>column_name</a:t>
            </a:r>
            <a:r>
              <a:rPr lang="en-US" sz="2800" i="1" dirty="0">
                <a:solidFill>
                  <a:srgbClr val="FF0000"/>
                </a:solidFill>
              </a:rPr>
              <a:t>(s)</a:t>
            </a:r>
            <a:r>
              <a:rPr lang="en-US" sz="2800" dirty="0">
                <a:solidFill>
                  <a:srgbClr val="FF0000"/>
                </a:solidFill>
              </a:rPr>
              <a:t/>
            </a:r>
            <a:br>
              <a:rPr lang="en-US" sz="2800" dirty="0">
                <a:solidFill>
                  <a:srgbClr val="FF0000"/>
                </a:solidFill>
              </a:rPr>
            </a:br>
            <a:r>
              <a:rPr lang="en-US" sz="2800" dirty="0">
                <a:solidFill>
                  <a:srgbClr val="FF0000"/>
                </a:solidFill>
              </a:rPr>
              <a:t>FROM </a:t>
            </a:r>
            <a:r>
              <a:rPr lang="en-US" sz="2800" i="1" dirty="0">
                <a:solidFill>
                  <a:srgbClr val="FF0000"/>
                </a:solidFill>
              </a:rPr>
              <a:t>table1</a:t>
            </a:r>
            <a:r>
              <a:rPr lang="en-US" sz="2800" dirty="0">
                <a:solidFill>
                  <a:srgbClr val="FF0000"/>
                </a:solidFill>
              </a:rPr>
              <a:t/>
            </a:r>
            <a:br>
              <a:rPr lang="en-US" sz="2800" dirty="0">
                <a:solidFill>
                  <a:srgbClr val="FF0000"/>
                </a:solidFill>
              </a:rPr>
            </a:br>
            <a:r>
              <a:rPr lang="en-US" sz="2800" dirty="0">
                <a:solidFill>
                  <a:srgbClr val="00B050"/>
                </a:solidFill>
              </a:rPr>
              <a:t>RIGHT JOIN</a:t>
            </a:r>
            <a:r>
              <a:rPr lang="en-US" sz="2800" dirty="0">
                <a:solidFill>
                  <a:srgbClr val="FF0000"/>
                </a:solidFill>
              </a:rPr>
              <a:t> </a:t>
            </a:r>
            <a:r>
              <a:rPr lang="en-US" sz="2800" i="1" dirty="0">
                <a:solidFill>
                  <a:srgbClr val="FF0000"/>
                </a:solidFill>
              </a:rPr>
              <a:t>table2 </a:t>
            </a:r>
            <a:endParaRPr lang="en-US" sz="2800" i="1" dirty="0" smtClean="0">
              <a:solidFill>
                <a:srgbClr val="FF0000"/>
              </a:solidFill>
            </a:endParaRPr>
          </a:p>
          <a:p>
            <a:r>
              <a:rPr lang="en-US" sz="2800" dirty="0" smtClean="0">
                <a:solidFill>
                  <a:srgbClr val="FF0000"/>
                </a:solidFill>
              </a:rPr>
              <a:t>ON</a:t>
            </a:r>
            <a:r>
              <a:rPr lang="en-US" sz="2800" dirty="0">
                <a:solidFill>
                  <a:srgbClr val="FF0000"/>
                </a:solidFill>
              </a:rPr>
              <a:t> </a:t>
            </a:r>
            <a:r>
              <a:rPr lang="en-US" sz="2800" i="1" dirty="0">
                <a:solidFill>
                  <a:srgbClr val="FF0000"/>
                </a:solidFill>
              </a:rPr>
              <a:t>table1.column_name </a:t>
            </a:r>
            <a:r>
              <a:rPr lang="en-US" sz="2800" dirty="0">
                <a:solidFill>
                  <a:srgbClr val="FF0000"/>
                </a:solidFill>
              </a:rPr>
              <a:t>=</a:t>
            </a:r>
            <a:r>
              <a:rPr lang="en-US" sz="2800" i="1" dirty="0">
                <a:solidFill>
                  <a:srgbClr val="FF0000"/>
                </a:solidFill>
              </a:rPr>
              <a:t> table2.column_name</a:t>
            </a:r>
            <a:r>
              <a:rPr lang="en-US" sz="2800" dirty="0">
                <a:solidFill>
                  <a:srgbClr val="FF0000"/>
                </a:solidFill>
              </a:rPr>
              <a:t>;</a:t>
            </a:r>
          </a:p>
        </p:txBody>
      </p:sp>
    </p:spTree>
    <p:extLst>
      <p:ext uri="{BB962C8B-B14F-4D97-AF65-F5344CB8AC3E}">
        <p14:creationId xmlns:p14="http://schemas.microsoft.com/office/powerpoint/2010/main" val="2518185896"/>
      </p:ext>
    </p:extLst>
  </p:cSld>
  <p:clrMapOvr>
    <a:masterClrMapping/>
  </p:clrMapOvr>
  <p:timing>
    <p:tnLst>
      <p:par>
        <p:cTn xmlns:p14="http://schemas.microsoft.com/office/powerpoint/2010/mai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457200" y="533400"/>
            <a:ext cx="8004393" cy="5410200"/>
          </a:xfrm>
          <a:prstGeom prst="rect">
            <a:avLst/>
          </a:prstGeom>
        </p:spPr>
      </p:pic>
    </p:spTree>
    <p:extLst>
      <p:ext uri="{BB962C8B-B14F-4D97-AF65-F5344CB8AC3E}">
        <p14:creationId xmlns:p14="http://schemas.microsoft.com/office/powerpoint/2010/main" val="603440141"/>
      </p:ext>
    </p:extLst>
  </p:cSld>
  <p:clrMapOvr>
    <a:masterClrMapping/>
  </p:clrMapOvr>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nner.jpg"/>
          <p:cNvPicPr>
            <a:picLocks noChangeAspect="1"/>
          </p:cNvPicPr>
          <p:nvPr/>
        </p:nvPicPr>
        <p:blipFill>
          <a:blip r:embed="rId2"/>
          <a:stretch>
            <a:fillRect/>
          </a:stretch>
        </p:blipFill>
        <p:spPr>
          <a:xfrm>
            <a:off x="-3352800" y="-671423"/>
            <a:ext cx="12186285" cy="752942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806867531"/>
      </p:ext>
    </p:extLst>
  </p:cSld>
  <p:clrMapOvr>
    <a:masterClrMapping/>
  </p:clrMapOvr>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outer.jpg"/>
          <p:cNvPicPr>
            <a:picLocks noChangeAspect="1"/>
          </p:cNvPicPr>
          <p:nvPr/>
        </p:nvPicPr>
        <p:blipFill>
          <a:blip r:embed="rId2"/>
          <a:stretch>
            <a:fillRect/>
          </a:stretch>
        </p:blipFill>
        <p:spPr>
          <a:xfrm>
            <a:off x="1219200" y="457200"/>
            <a:ext cx="7772400" cy="5791200"/>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803739307"/>
      </p:ext>
    </p:extLst>
  </p:cSld>
  <p:clrMapOvr>
    <a:masterClrMapping/>
  </p:clrMapOvr>
  <p:timing>
    <p:tnLst>
      <p:par>
        <p:cTn xmlns:p14="http://schemas.microsoft.com/office/powerpoint/2010/mai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Table 1"/>
          <p:cNvGraphicFramePr>
            <a:graphicFrameLocks noGrp="1"/>
          </p:cNvGraphicFramePr>
          <p:nvPr>
            <p:extLst/>
          </p:nvPr>
        </p:nvGraphicFramePr>
        <p:xfrm>
          <a:off x="1066800" y="2514601"/>
          <a:ext cx="8001000" cy="2743199"/>
        </p:xfrm>
        <a:graphic>
          <a:graphicData uri="http://schemas.openxmlformats.org/drawingml/2006/table">
            <a:tbl>
              <a:tblPr firstRow="1" bandRow="1">
                <a:tableStyleId>{5C22544A-7EE6-4342-B048-85BDC9FD1C3A}</a:tableStyleId>
              </a:tblPr>
              <a:tblGrid>
                <a:gridCol w="4000500"/>
                <a:gridCol w="4000500"/>
              </a:tblGrid>
              <a:tr h="580445">
                <a:tc>
                  <a:txBody>
                    <a:bodyPr/>
                    <a:lstStyle/>
                    <a:p>
                      <a:r>
                        <a:rPr lang="en-US" dirty="0" err="1" smtClean="0"/>
                        <a:t>Equi</a:t>
                      </a:r>
                      <a:r>
                        <a:rPr lang="en-US" dirty="0" smtClean="0"/>
                        <a:t> join</a:t>
                      </a:r>
                      <a:endParaRPr lang="en-US" dirty="0"/>
                    </a:p>
                  </a:txBody>
                  <a:tcPr/>
                </a:tc>
                <a:tc>
                  <a:txBody>
                    <a:bodyPr/>
                    <a:lstStyle/>
                    <a:p>
                      <a:r>
                        <a:rPr lang="en-US" dirty="0" smtClean="0"/>
                        <a:t>Non-</a:t>
                      </a:r>
                      <a:r>
                        <a:rPr lang="en-US" dirty="0" err="1" smtClean="0"/>
                        <a:t>Equi</a:t>
                      </a:r>
                      <a:r>
                        <a:rPr lang="en-US" dirty="0" smtClean="0"/>
                        <a:t> join</a:t>
                      </a:r>
                      <a:endParaRPr lang="en-US" dirty="0"/>
                    </a:p>
                  </a:txBody>
                  <a:tcPr/>
                </a:tc>
              </a:tr>
              <a:tr h="1001864">
                <a:tc>
                  <a:txBody>
                    <a:bodyPr/>
                    <a:lstStyle/>
                    <a:p>
                      <a:r>
                        <a:rPr lang="en-US" dirty="0" smtClean="0"/>
                        <a:t>Join with =</a:t>
                      </a:r>
                      <a:r>
                        <a:rPr lang="en-US" baseline="0" dirty="0" smtClean="0"/>
                        <a:t> sign</a:t>
                      </a:r>
                      <a:endParaRPr lang="en-US" dirty="0"/>
                    </a:p>
                  </a:txBody>
                  <a:tcPr/>
                </a:tc>
                <a:tc>
                  <a:txBody>
                    <a:bodyPr/>
                    <a:lstStyle/>
                    <a:p>
                      <a:r>
                        <a:rPr lang="en-US" dirty="0" smtClean="0"/>
                        <a:t>Join with not equal sign-</a:t>
                      </a:r>
                    </a:p>
                    <a:p>
                      <a:r>
                        <a:rPr lang="en-US" dirty="0" smtClean="0"/>
                        <a:t>!=,&lt;=,&gt;=,&lt;&gt;</a:t>
                      </a:r>
                      <a:endParaRPr lang="en-US" dirty="0"/>
                    </a:p>
                  </a:txBody>
                  <a:tcPr/>
                </a:tc>
              </a:tr>
              <a:tr h="580445">
                <a:tc>
                  <a:txBody>
                    <a:bodyPr/>
                    <a:lstStyle/>
                    <a:p>
                      <a:r>
                        <a:rPr lang="en-US" dirty="0" smtClean="0"/>
                        <a:t>Return only matching row</a:t>
                      </a:r>
                      <a:endParaRPr lang="en-US" dirty="0"/>
                    </a:p>
                  </a:txBody>
                  <a:tcPr/>
                </a:tc>
                <a:tc>
                  <a:txBody>
                    <a:bodyPr/>
                    <a:lstStyle/>
                    <a:p>
                      <a:r>
                        <a:rPr lang="en-US" dirty="0" smtClean="0"/>
                        <a:t>Return non-matching</a:t>
                      </a:r>
                      <a:r>
                        <a:rPr lang="en-US" baseline="0" dirty="0" smtClean="0"/>
                        <a:t> row</a:t>
                      </a:r>
                      <a:endParaRPr lang="en-US" dirty="0"/>
                    </a:p>
                  </a:txBody>
                  <a:tcPr/>
                </a:tc>
              </a:tr>
              <a:tr h="580445">
                <a:tc>
                  <a:txBody>
                    <a:bodyPr/>
                    <a:lstStyle/>
                    <a:p>
                      <a:r>
                        <a:rPr lang="en-US" dirty="0" smtClean="0"/>
                        <a:t>Example: Inner join</a:t>
                      </a:r>
                      <a:endParaRPr lang="en-US" dirty="0"/>
                    </a:p>
                  </a:txBody>
                  <a:tcPr/>
                </a:tc>
                <a:tc>
                  <a:txBody>
                    <a:bodyPr/>
                    <a:lstStyle/>
                    <a:p>
                      <a:r>
                        <a:rPr lang="en-US" dirty="0" smtClean="0"/>
                        <a:t>Example: Outer join</a:t>
                      </a:r>
                      <a:endParaRPr lang="en-US" dirty="0"/>
                    </a:p>
                  </a:txBody>
                  <a:tcPr/>
                </a:tc>
              </a:tr>
            </a:tbl>
          </a:graphicData>
        </a:graphic>
      </p:graphicFrame>
      <p:sp>
        <p:nvSpPr>
          <p:cNvPr id="3" name="TextBox 2"/>
          <p:cNvSpPr txBox="1"/>
          <p:nvPr/>
        </p:nvSpPr>
        <p:spPr>
          <a:xfrm>
            <a:off x="4038600" y="381000"/>
            <a:ext cx="1683327" cy="584775"/>
          </a:xfrm>
          <a:prstGeom prst="rect">
            <a:avLst/>
          </a:prstGeom>
          <a:solidFill>
            <a:srgbClr val="00B05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3200" dirty="0"/>
              <a:t>Join type</a:t>
            </a:r>
          </a:p>
        </p:txBody>
      </p:sp>
      <p:sp>
        <p:nvSpPr>
          <p:cNvPr id="4" name="TextBox 3"/>
          <p:cNvSpPr txBox="1"/>
          <p:nvPr/>
        </p:nvSpPr>
        <p:spPr>
          <a:xfrm>
            <a:off x="5320146" y="1600200"/>
            <a:ext cx="1995054"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Non-Equijoins</a:t>
            </a:r>
          </a:p>
        </p:txBody>
      </p:sp>
      <p:sp>
        <p:nvSpPr>
          <p:cNvPr id="5" name="TextBox 4"/>
          <p:cNvSpPr txBox="1"/>
          <p:nvPr/>
        </p:nvSpPr>
        <p:spPr>
          <a:xfrm>
            <a:off x="2805546" y="1676400"/>
            <a:ext cx="1296786" cy="461665"/>
          </a:xfrm>
          <a:prstGeom prst="rect">
            <a:avLst/>
          </a:prstGeom>
          <a:solidFill>
            <a:srgbClr val="00B0F0"/>
          </a:solidFill>
          <a:ln w="28575">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en-US" sz="2400" dirty="0"/>
              <a:t>Equijoin</a:t>
            </a:r>
          </a:p>
        </p:txBody>
      </p:sp>
      <p:cxnSp>
        <p:nvCxnSpPr>
          <p:cNvPr id="6" name="Straight Connector 5"/>
          <p:cNvCxnSpPr/>
          <p:nvPr/>
        </p:nvCxnSpPr>
        <p:spPr>
          <a:xfrm>
            <a:off x="2957946" y="1219200"/>
            <a:ext cx="358140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7" name="Straight Arrow Connector 6"/>
          <p:cNvCxnSpPr/>
          <p:nvPr/>
        </p:nvCxnSpPr>
        <p:spPr>
          <a:xfrm>
            <a:off x="6539346" y="1219200"/>
            <a:ext cx="0" cy="3048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8" name="Straight Arrow Connector 7"/>
          <p:cNvCxnSpPr/>
          <p:nvPr/>
        </p:nvCxnSpPr>
        <p:spPr>
          <a:xfrm>
            <a:off x="2993954" y="1219200"/>
            <a:ext cx="0" cy="3810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a:off x="4114800" y="990600"/>
            <a:ext cx="0" cy="22860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37977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00" y="381000"/>
            <a:ext cx="8303152" cy="5430034"/>
          </a:xfrm>
          <a:prstGeom prst="rect">
            <a:avLst/>
          </a:prstGeom>
        </p:spPr>
      </p:pic>
    </p:spTree>
    <p:extLst>
      <p:ext uri="{BB962C8B-B14F-4D97-AF65-F5344CB8AC3E}">
        <p14:creationId xmlns:p14="http://schemas.microsoft.com/office/powerpoint/2010/main" val="652773903"/>
      </p:ext>
    </p:extLst>
  </p:cSld>
  <p:clrMapOvr>
    <a:masterClrMapping/>
  </p:clrMapOvr>
  <p:timing>
    <p:tnLst>
      <p:par>
        <p:cTn xmlns:p14="http://schemas.microsoft.com/office/powerpoint/2010/mai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600" y="381000"/>
            <a:ext cx="8686800" cy="6096000"/>
          </a:xfrm>
          <a:prstGeom prst="rect">
            <a:avLst/>
          </a:prstGeom>
        </p:spPr>
      </p:pic>
    </p:spTree>
    <p:extLst>
      <p:ext uri="{BB962C8B-B14F-4D97-AF65-F5344CB8AC3E}">
        <p14:creationId xmlns:p14="http://schemas.microsoft.com/office/powerpoint/2010/main" val="3132156447"/>
      </p:ext>
    </p:extLst>
  </p:cSld>
  <p:clrMapOvr>
    <a:masterClrMapping/>
  </p:clrMapOvr>
  <p:timing>
    <p:tnLst>
      <p:par>
        <p:cTn xmlns:p14="http://schemas.microsoft.com/office/powerpoint/2010/mai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fontScale="90000"/>
          </a:bodyPr>
          <a:lstStyle/>
          <a:p>
            <a:r>
              <a:rPr lang="en-US" dirty="0">
                <a:effectLst/>
              </a:rPr>
              <a:t>FULL OUTER JOIN</a:t>
            </a:r>
            <a:br>
              <a:rPr lang="en-US" dirty="0">
                <a:effectLst/>
              </a:rPr>
            </a:br>
            <a:endParaRPr lang="en-US" dirty="0"/>
          </a:p>
        </p:txBody>
      </p:sp>
      <p:sp>
        <p:nvSpPr>
          <p:cNvPr id="4" name="Content Placeholder 3"/>
          <p:cNvSpPr>
            <a:spLocks noGrp="1"/>
          </p:cNvSpPr>
          <p:nvPr>
            <p:ph idx="1"/>
          </p:nvPr>
        </p:nvSpPr>
        <p:spPr/>
        <p:txBody>
          <a:bodyPr/>
          <a:lstStyle/>
          <a:p>
            <a:r>
              <a:rPr lang="en-US" sz="2800" dirty="0"/>
              <a:t>The FULL OUTER JOIN keyword return all records when there is a match in either left (table1) or right (table2) table records</a:t>
            </a:r>
            <a:r>
              <a:rPr lang="en-US" sz="2800" dirty="0" smtClean="0"/>
              <a:t>.</a:t>
            </a:r>
          </a:p>
          <a:p>
            <a:endParaRPr lang="en-US" sz="2800" dirty="0"/>
          </a:p>
          <a:p>
            <a:r>
              <a:rPr lang="en-US" sz="2800" b="1" dirty="0"/>
              <a:t>Note:</a:t>
            </a:r>
            <a:r>
              <a:rPr lang="en-US" sz="2800" dirty="0"/>
              <a:t> FULL OUTER JOIN can potentially return very large result-sets!</a:t>
            </a:r>
          </a:p>
          <a:p>
            <a:endParaRPr lang="en-US" dirty="0"/>
          </a:p>
        </p:txBody>
      </p:sp>
      <p:pic>
        <p:nvPicPr>
          <p:cNvPr id="5" name="Picture 4"/>
          <p:cNvPicPr>
            <a:picLocks noChangeAspect="1"/>
          </p:cNvPicPr>
          <p:nvPr/>
        </p:nvPicPr>
        <p:blipFill>
          <a:blip r:embed="rId2"/>
          <a:stretch>
            <a:fillRect/>
          </a:stretch>
        </p:blipFill>
        <p:spPr>
          <a:xfrm>
            <a:off x="2819400" y="4305719"/>
            <a:ext cx="3838575" cy="2514600"/>
          </a:xfrm>
          <a:prstGeom prst="rect">
            <a:avLst/>
          </a:prstGeom>
        </p:spPr>
      </p:pic>
    </p:spTree>
    <p:extLst>
      <p:ext uri="{BB962C8B-B14F-4D97-AF65-F5344CB8AC3E}">
        <p14:creationId xmlns:p14="http://schemas.microsoft.com/office/powerpoint/2010/main" val="3677368971"/>
      </p:ext>
    </p:extLst>
  </p:cSld>
  <p:clrMapOvr>
    <a:masterClrMapping/>
  </p:clrMapOvr>
  <p:timing>
    <p:tnLst>
      <p:par>
        <p:cTn xmlns:p14="http://schemas.microsoft.com/office/powerpoint/2010/mai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Trek</Template>
  <TotalTime>9255</TotalTime>
  <Words>3444</Words>
  <Application>Microsoft Macintosh PowerPoint</Application>
  <PresentationFormat>On-screen Show (4:3)</PresentationFormat>
  <Paragraphs>770</Paragraphs>
  <Slides>143</Slides>
  <Notes>0</Notes>
  <HiddenSlides>0</HiddenSlides>
  <MMClips>0</MMClips>
  <ScaleCrop>false</ScaleCrop>
  <HeadingPairs>
    <vt:vector size="4" baseType="variant">
      <vt:variant>
        <vt:lpstr>Theme</vt:lpstr>
      </vt:variant>
      <vt:variant>
        <vt:i4>1</vt:i4>
      </vt:variant>
      <vt:variant>
        <vt:lpstr>Slide Titles</vt:lpstr>
      </vt:variant>
      <vt:variant>
        <vt:i4>143</vt:i4>
      </vt:variant>
    </vt:vector>
  </HeadingPairs>
  <TitlesOfParts>
    <vt:vector size="144" baseType="lpstr">
      <vt:lpstr>Solstice</vt:lpstr>
      <vt:lpstr>                    SQL      (Structured Query Language)</vt:lpstr>
      <vt:lpstr>PowerPoint Presentation</vt:lpstr>
      <vt:lpstr>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 DNS server or Domain Name Server is part of a huge database spread out across the Internet. Any time you visit a site by typing in a name, like www.google.com or www.yahoo.com, the DNS server converts that name into an IP address</vt:lpstr>
      <vt:lpstr>PowerPoint Presentation</vt:lpstr>
      <vt:lpstr>PowerPoint Presentation</vt:lpstr>
      <vt:lpstr>PowerPoint Presentation</vt:lpstr>
      <vt:lpstr>PowerPoint Presentation</vt:lpstr>
      <vt:lpstr>PowerPoint Presentation</vt:lpstr>
      <vt:lpstr>PowerPoint Presentation</vt:lpstr>
      <vt:lpstr>Web application Tier/layer</vt:lpstr>
      <vt:lpstr>PowerPoint Presentation</vt:lpstr>
      <vt:lpstr>Database/RDBMS </vt:lpstr>
      <vt:lpstr>Database</vt:lpstr>
      <vt:lpstr>Two main types of databases:  </vt:lpstr>
      <vt:lpstr>PowerPoint Presentation</vt:lpstr>
      <vt:lpstr>Popular types of DBMS </vt:lpstr>
      <vt:lpstr>                  RDBMS  Relational database management system</vt:lpstr>
      <vt:lpstr>PowerPoint Presentation</vt:lpstr>
      <vt:lpstr>PowerPoint Presentation</vt:lpstr>
      <vt:lpstr>WHY SQL??</vt:lpstr>
      <vt:lpstr>What Can SQL do?</vt:lpstr>
      <vt:lpstr>SQL(Structured Query Language)</vt:lpstr>
      <vt:lpstr>Types of Database/RDBMS</vt:lpstr>
      <vt:lpstr>Table in Database</vt:lpstr>
      <vt:lpstr>Key??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SQL Syntax</vt:lpstr>
      <vt:lpstr>Basic SQL Syntax </vt:lpstr>
      <vt:lpstr>PowerPoint Presentation</vt:lpstr>
      <vt:lpstr>Interview Question?</vt:lpstr>
      <vt:lpstr>Lets get start with Queries</vt:lpstr>
      <vt:lpstr>SELECT &amp; FROM clauses</vt:lpstr>
      <vt:lpstr>WHERE Clause(conditional operator)</vt:lpstr>
      <vt:lpstr>Types of Operators</vt:lpstr>
      <vt:lpstr>SQL &gt; SQL Commands &gt; Wildcard</vt:lpstr>
      <vt:lpstr>Below are some wildcard examples: </vt:lpstr>
      <vt:lpstr>SQL &gt; SQL Commands &gt; LikeThe LIKE operator is used to filter the result set based on a string pattern. It is always used in the WHERE clause.</vt:lpstr>
      <vt:lpstr>SQL &gt; SQL Commands &gt; Alias</vt:lpstr>
      <vt:lpstr>PowerPoint Presentation</vt:lpstr>
      <vt:lpstr>SQL &gt; SQL Commands &gt; AS</vt:lpstr>
      <vt:lpstr>PowerPoint Presentation</vt:lpstr>
      <vt:lpstr>PowerPoint Presentation</vt:lpstr>
      <vt:lpstr>Some impotant terminology&gt;&gt;</vt:lpstr>
      <vt:lpstr>PowerPoint Presentation</vt:lpstr>
      <vt:lpstr>PowerPoint Presentation</vt:lpstr>
      <vt:lpstr>Some of The Most Important SQL Commands</vt:lpstr>
      <vt:lpstr>PowerPoint Presentation</vt:lpstr>
      <vt:lpstr>FUNCTION</vt:lpstr>
      <vt:lpstr>Single Row Functions/group</vt:lpstr>
      <vt:lpstr>Eamples</vt:lpstr>
      <vt:lpstr>Examples </vt:lpstr>
      <vt:lpstr>Aggregate Function</vt:lpstr>
      <vt:lpstr>Examples </vt:lpstr>
      <vt:lpstr>Examples </vt:lpstr>
      <vt:lpstr>PowerPoint Presentation</vt:lpstr>
      <vt:lpstr>PowerPoint Presentation</vt:lpstr>
      <vt:lpstr>PowerPoint Presentation</vt:lpstr>
      <vt:lpstr>Create Table</vt:lpstr>
      <vt:lpstr>Requirement 01:</vt:lpstr>
      <vt:lpstr>JOIN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INNER JOIN </vt:lpstr>
      <vt:lpstr>Requirement:</vt:lpstr>
      <vt:lpstr>PowerPoint Presentation</vt:lpstr>
      <vt:lpstr>Matching vs Un-matching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FULL OUTER JOIN </vt:lpstr>
      <vt:lpstr>PowerPoint Presentation</vt:lpstr>
      <vt:lpstr>PowerPoint Presentation</vt:lpstr>
      <vt:lpstr>Full join</vt:lpstr>
      <vt:lpstr>Self JOIN </vt:lpstr>
      <vt:lpstr>PowerPoint Presentation</vt:lpstr>
      <vt:lpstr>PowerPoint Presentation</vt:lpstr>
      <vt:lpstr>Inner join</vt:lpstr>
      <vt:lpstr>Outer and full join</vt:lpstr>
      <vt:lpstr>PowerPoint Presentation</vt:lpstr>
      <vt:lpstr>PowerPoint Presentation</vt:lpstr>
      <vt:lpstr>CROSS JOIN</vt:lpstr>
      <vt:lpstr>PowerPoint Presentation</vt:lpstr>
      <vt:lpstr>Out come of cross joint called: CARTESION PRODUCT</vt:lpstr>
      <vt:lpstr>Join more than two table</vt:lpstr>
      <vt:lpstr>Join with where condition</vt:lpstr>
      <vt:lpstr>Requirement 02: group identical data from one or multiple table</vt:lpstr>
      <vt:lpstr>GROUP BY</vt:lpstr>
      <vt:lpstr>PowerPoint Presentation</vt:lpstr>
      <vt:lpstr>PowerPoint Presentation</vt:lpstr>
      <vt:lpstr>Find department name name with more than 5 employee</vt:lpstr>
      <vt:lpstr>Group by rules</vt:lpstr>
      <vt:lpstr>GROUP BY &amp; HAVING</vt:lpstr>
      <vt:lpstr>How to filter Group data?</vt:lpstr>
      <vt:lpstr>Different between where &amp; having</vt:lpstr>
      <vt:lpstr>PowerPoint Presentation</vt:lpstr>
      <vt:lpstr>Group BY on Outer Join</vt:lpstr>
      <vt:lpstr>BREAK 15 mints</vt:lpstr>
      <vt:lpstr>PowerPoint Presentation</vt:lpstr>
      <vt:lpstr>Union Rules</vt:lpstr>
      <vt:lpstr>Union</vt:lpstr>
      <vt:lpstr>UNION With WHERE condition </vt:lpstr>
      <vt:lpstr>PowerPoint Presentation</vt:lpstr>
      <vt:lpstr>PowerPoint Presentation</vt:lpstr>
      <vt:lpstr>Index Statement</vt:lpstr>
      <vt:lpstr>PowerPoint Presentation</vt:lpstr>
      <vt:lpstr>More requirement or problems</vt:lpstr>
      <vt:lpstr>The TOP keyword restricts the number of results returned from a SQL statement in Microsoft SQL Server/MySQL. </vt:lpstr>
      <vt:lpstr>ROWNUM: SQL server/Oracle</vt:lpstr>
      <vt:lpstr>Find salary &amp; name for all employees in desc order</vt:lpstr>
      <vt:lpstr>Max or min Salary</vt:lpstr>
      <vt:lpstr>Max salary</vt:lpstr>
      <vt:lpstr>2nd max salary</vt:lpstr>
      <vt:lpstr>2nd /5th/9th max/min salary</vt:lpstr>
      <vt:lpstr>2nd highest</vt:lpstr>
      <vt:lpstr>THANKS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sahmmed</dc:creator>
  <cp:lastModifiedBy>Farhan Mukit</cp:lastModifiedBy>
  <cp:revision>259</cp:revision>
  <dcterms:created xsi:type="dcterms:W3CDTF">2015-08-30T23:25:22Z</dcterms:created>
  <dcterms:modified xsi:type="dcterms:W3CDTF">2017-08-03T01:47:24Z</dcterms:modified>
</cp:coreProperties>
</file>